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79"/>
  </p:notesMasterIdLst>
  <p:handoutMasterIdLst>
    <p:handoutMasterId r:id="rId80"/>
  </p:handoutMasterIdLst>
  <p:sldIdLst>
    <p:sldId id="351" r:id="rId6"/>
    <p:sldId id="334" r:id="rId7"/>
    <p:sldId id="319" r:id="rId8"/>
    <p:sldId id="361" r:id="rId9"/>
    <p:sldId id="326" r:id="rId10"/>
    <p:sldId id="262" r:id="rId11"/>
    <p:sldId id="264" r:id="rId12"/>
    <p:sldId id="356" r:id="rId13"/>
    <p:sldId id="265" r:id="rId14"/>
    <p:sldId id="266" r:id="rId15"/>
    <p:sldId id="267" r:id="rId16"/>
    <p:sldId id="316" r:id="rId17"/>
    <p:sldId id="269" r:id="rId18"/>
    <p:sldId id="270" r:id="rId19"/>
    <p:sldId id="271" r:id="rId20"/>
    <p:sldId id="272" r:id="rId21"/>
    <p:sldId id="273" r:id="rId22"/>
    <p:sldId id="274" r:id="rId23"/>
    <p:sldId id="320" r:id="rId24"/>
    <p:sldId id="276" r:id="rId25"/>
    <p:sldId id="277" r:id="rId26"/>
    <p:sldId id="278" r:id="rId27"/>
    <p:sldId id="337" r:id="rId28"/>
    <p:sldId id="321" r:id="rId29"/>
    <p:sldId id="322" r:id="rId30"/>
    <p:sldId id="323" r:id="rId31"/>
    <p:sldId id="324" r:id="rId32"/>
    <p:sldId id="325" r:id="rId33"/>
    <p:sldId id="283" r:id="rId34"/>
    <p:sldId id="284" r:id="rId35"/>
    <p:sldId id="285" r:id="rId36"/>
    <p:sldId id="286" r:id="rId37"/>
    <p:sldId id="287" r:id="rId38"/>
    <p:sldId id="288" r:id="rId39"/>
    <p:sldId id="357" r:id="rId40"/>
    <p:sldId id="289" r:id="rId41"/>
    <p:sldId id="35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38" r:id="rId55"/>
    <p:sldId id="339" r:id="rId56"/>
    <p:sldId id="328" r:id="rId57"/>
    <p:sldId id="329" r:id="rId58"/>
    <p:sldId id="353" r:id="rId59"/>
    <p:sldId id="303" r:id="rId60"/>
    <p:sldId id="327" r:id="rId61"/>
    <p:sldId id="333" r:id="rId62"/>
    <p:sldId id="332" r:id="rId63"/>
    <p:sldId id="348" r:id="rId64"/>
    <p:sldId id="349" r:id="rId65"/>
    <p:sldId id="360" r:id="rId66"/>
    <p:sldId id="344" r:id="rId67"/>
    <p:sldId id="345" r:id="rId68"/>
    <p:sldId id="346" r:id="rId69"/>
    <p:sldId id="347" r:id="rId70"/>
    <p:sldId id="352" r:id="rId71"/>
    <p:sldId id="354" r:id="rId72"/>
    <p:sldId id="355" r:id="rId73"/>
    <p:sldId id="309" r:id="rId74"/>
    <p:sldId id="310" r:id="rId75"/>
    <p:sldId id="311" r:id="rId76"/>
    <p:sldId id="312" r:id="rId77"/>
    <p:sldId id="313"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3C189DA-9922-4AEA-8BD0-1D3BD964FAAF}">
          <p14:sldIdLst>
            <p14:sldId id="351"/>
            <p14:sldId id="334"/>
            <p14:sldId id="319"/>
            <p14:sldId id="361"/>
          </p14:sldIdLst>
        </p14:section>
        <p14:section name="Background" id="{1F02A18E-51DD-49E6-8867-6C9AE051D768}">
          <p14:sldIdLst>
            <p14:sldId id="326"/>
            <p14:sldId id="262"/>
            <p14:sldId id="264"/>
            <p14:sldId id="356"/>
            <p14:sldId id="265"/>
            <p14:sldId id="266"/>
            <p14:sldId id="267"/>
            <p14:sldId id="316"/>
            <p14:sldId id="269"/>
          </p14:sldIdLst>
        </p14:section>
        <p14:section name="Huddle" id="{29ED9F08-B54D-4B5A-8AF9-266A23C31798}">
          <p14:sldIdLst>
            <p14:sldId id="270"/>
            <p14:sldId id="271"/>
            <p14:sldId id="272"/>
            <p14:sldId id="273"/>
            <p14:sldId id="274"/>
            <p14:sldId id="320"/>
            <p14:sldId id="276"/>
            <p14:sldId id="277"/>
            <p14:sldId id="278"/>
            <p14:sldId id="337"/>
            <p14:sldId id="321"/>
            <p14:sldId id="322"/>
            <p14:sldId id="323"/>
            <p14:sldId id="324"/>
            <p14:sldId id="325"/>
          </p14:sldIdLst>
        </p14:section>
        <p14:section name="Tips" id="{4F9C20A3-D17A-4E86-B217-16ED44EA0819}">
          <p14:sldIdLst>
            <p14:sldId id="283"/>
            <p14:sldId id="284"/>
            <p14:sldId id="285"/>
            <p14:sldId id="286"/>
            <p14:sldId id="287"/>
            <p14:sldId id="288"/>
            <p14:sldId id="357"/>
            <p14:sldId id="289"/>
            <p14:sldId id="359"/>
            <p14:sldId id="290"/>
            <p14:sldId id="291"/>
            <p14:sldId id="292"/>
          </p14:sldIdLst>
        </p14:section>
        <p14:section name="Conversation" id="{0D7AF105-0224-495F-AF95-F738D7200A81}">
          <p14:sldIdLst>
            <p14:sldId id="293"/>
            <p14:sldId id="294"/>
            <p14:sldId id="295"/>
            <p14:sldId id="296"/>
            <p14:sldId id="297"/>
            <p14:sldId id="298"/>
            <p14:sldId id="299"/>
          </p14:sldIdLst>
        </p14:section>
        <p14:section name="Debriefing" id="{576B1C5D-8F47-4290-B22B-7BA6A0AAE436}">
          <p14:sldIdLst>
            <p14:sldId id="300"/>
            <p14:sldId id="301"/>
            <p14:sldId id="338"/>
            <p14:sldId id="339"/>
            <p14:sldId id="328"/>
            <p14:sldId id="329"/>
            <p14:sldId id="353"/>
          </p14:sldIdLst>
        </p14:section>
        <p14:section name="Documentation" id="{E35C3F37-76FB-48B1-BC36-A3F3B82F5875}">
          <p14:sldIdLst>
            <p14:sldId id="303"/>
            <p14:sldId id="327"/>
            <p14:sldId id="333"/>
            <p14:sldId id="332"/>
          </p14:sldIdLst>
        </p14:section>
        <p14:section name="Simulation" id="{CE20FDE5-B6D2-4F3A-B263-45EB23BB34CD}">
          <p14:sldIdLst>
            <p14:sldId id="348"/>
            <p14:sldId id="349"/>
            <p14:sldId id="360"/>
            <p14:sldId id="344"/>
            <p14:sldId id="345"/>
            <p14:sldId id="346"/>
            <p14:sldId id="347"/>
            <p14:sldId id="352"/>
            <p14:sldId id="354"/>
            <p14:sldId id="355"/>
          </p14:sldIdLst>
        </p14:section>
        <p14:section name="Wrap up" id="{83A14D64-F41C-47F6-BA38-366962158195}">
          <p14:sldIdLst>
            <p14:sldId id="309"/>
            <p14:sldId id="310"/>
            <p14:sldId id="311"/>
            <p14:sldId id="312"/>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s, Laurie" initials="SL" lastIdx="7" clrIdx="0">
    <p:extLst>
      <p:ext uri="{19B8F6BF-5375-455C-9EA6-DF929625EA0E}">
        <p15:presenceInfo xmlns:p15="http://schemas.microsoft.com/office/powerpoint/2012/main" userId="S-1-5-21-2113169553-152591045-318601546-100050" providerId="AD"/>
      </p:ext>
    </p:extLst>
  </p:cmAuthor>
  <p:cmAuthor id="2" name="Dawson, Aaron" initials="DA" lastIdx="20" clrIdx="1">
    <p:extLst>
      <p:ext uri="{19B8F6BF-5375-455C-9EA6-DF929625EA0E}">
        <p15:presenceInfo xmlns:p15="http://schemas.microsoft.com/office/powerpoint/2012/main" userId="S-1-5-21-2113169553-152591045-318601546-242847" providerId="AD"/>
      </p:ext>
    </p:extLst>
  </p:cmAuthor>
  <p:cmAuthor id="3" name="Hales, Roberta" initials="HR" lastIdx="8" clrIdx="2">
    <p:extLst>
      <p:ext uri="{19B8F6BF-5375-455C-9EA6-DF929625EA0E}">
        <p15:presenceInfo xmlns:p15="http://schemas.microsoft.com/office/powerpoint/2012/main" userId="S-1-5-21-1275210071-220523388-725345543-1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9" autoAdjust="0"/>
    <p:restoredTop sz="90126" autoAdjust="0"/>
  </p:normalViewPr>
  <p:slideViewPr>
    <p:cSldViewPr snapToGrid="0" snapToObjects="1">
      <p:cViewPr varScale="1">
        <p:scale>
          <a:sx n="96" d="100"/>
          <a:sy n="96" d="100"/>
        </p:scale>
        <p:origin x="18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2A333D-F47A-4F57-BD1E-75D81C45EAAF}" type="datetimeFigureOut">
              <a:rPr lang="en-US" smtClean="0"/>
              <a:t>5/15/2017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07D98-A1B6-4F34-ACDB-EDBD5729FB39}" type="slidenum">
              <a:rPr lang="en-US" smtClean="0"/>
              <a:t>‹#›</a:t>
            </a:fld>
            <a:endParaRPr lang="en-US"/>
          </a:p>
        </p:txBody>
      </p:sp>
    </p:spTree>
    <p:extLst>
      <p:ext uri="{BB962C8B-B14F-4D97-AF65-F5344CB8AC3E}">
        <p14:creationId xmlns:p14="http://schemas.microsoft.com/office/powerpoint/2010/main" val="1946085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0E53F-2B58-4417-8A1E-9D8CBC54FC2B}" type="datetimeFigureOut">
              <a:rPr lang="en-US" smtClean="0"/>
              <a:t>5/15/2017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47D90-52FB-40FB-95AD-64BC0D8D4095}" type="slidenum">
              <a:rPr lang="en-US" smtClean="0"/>
              <a:t>‹#›</a:t>
            </a:fld>
            <a:endParaRPr lang="en-US"/>
          </a:p>
        </p:txBody>
      </p:sp>
    </p:spTree>
    <p:extLst>
      <p:ext uri="{BB962C8B-B14F-4D97-AF65-F5344CB8AC3E}">
        <p14:creationId xmlns:p14="http://schemas.microsoft.com/office/powerpoint/2010/main" val="1747053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47D90-52FB-40FB-95AD-64BC0D8D4095}" type="slidenum">
              <a:rPr lang="en-US" smtClean="0"/>
              <a:t>1</a:t>
            </a:fld>
            <a:endParaRPr lang="en-US"/>
          </a:p>
        </p:txBody>
      </p:sp>
    </p:spTree>
    <p:extLst>
      <p:ext uri="{BB962C8B-B14F-4D97-AF65-F5344CB8AC3E}">
        <p14:creationId xmlns:p14="http://schemas.microsoft.com/office/powerpoint/2010/main" val="19701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This document is created to provide guidance to start disclosure work – and is not able to meet all local requirements.  As such each individual hospitals must be responsible to do the following:</a:t>
            </a:r>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Adjusts this training to ensure alignment with your hospital polices</a:t>
            </a:r>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Ensure this training is compliant with your governing regulations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F47D90-52FB-40FB-95AD-64BC0D8D4095}" type="slidenum">
              <a:rPr lang="en-US" smtClean="0"/>
              <a:t>26</a:t>
            </a:fld>
            <a:endParaRPr lang="en-US"/>
          </a:p>
        </p:txBody>
      </p:sp>
    </p:spTree>
    <p:extLst>
      <p:ext uri="{BB962C8B-B14F-4D97-AF65-F5344CB8AC3E}">
        <p14:creationId xmlns:p14="http://schemas.microsoft.com/office/powerpoint/2010/main" val="282793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This document is created to provide guidance to start disclosure work – and is not able to meet all local requirements.  As such each individual hospitals must be responsible to do the following:</a:t>
            </a:r>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Adjusts this training to ensure alignment with your hospital polices</a:t>
            </a:r>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Ensure this training is compliant with your governing regulations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F47D90-52FB-40FB-95AD-64BC0D8D4095}" type="slidenum">
              <a:rPr lang="en-US" smtClean="0"/>
              <a:t>27</a:t>
            </a:fld>
            <a:endParaRPr lang="en-US"/>
          </a:p>
        </p:txBody>
      </p:sp>
    </p:spTree>
    <p:extLst>
      <p:ext uri="{BB962C8B-B14F-4D97-AF65-F5344CB8AC3E}">
        <p14:creationId xmlns:p14="http://schemas.microsoft.com/office/powerpoint/2010/main" val="8926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sz="1200" b="1" i="1" dirty="0">
                <a:latin typeface="Calibri" panose="020F0502020204030204" pitchFamily="34" charset="0"/>
                <a:ea typeface="Calibri" panose="020F0502020204030204" pitchFamily="34" charset="0"/>
                <a:cs typeface="Times New Roman" panose="02020603050405020304" pitchFamily="18" charset="0"/>
              </a:rPr>
              <a:t>This document is created to provide guidance to start disclosure work – and is not able to meet all local requirements.  As such each individual hospitals must be responsible to do the following:</a:t>
            </a:r>
            <a:br>
              <a:rPr lang="en-US" sz="1200" dirty="0">
                <a:latin typeface="Calibri" panose="020F0502020204030204" pitchFamily="34" charset="0"/>
                <a:ea typeface="Calibri" panose="020F0502020204030204" pitchFamily="34" charset="0"/>
                <a:cs typeface="Times New Roman" panose="02020603050405020304" pitchFamily="18" charset="0"/>
              </a:rPr>
            </a:b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b="1" i="1" dirty="0">
                <a:latin typeface="Calibri" panose="020F0502020204030204" pitchFamily="34" charset="0"/>
                <a:ea typeface="Calibri" panose="020F0502020204030204" pitchFamily="34" charset="0"/>
                <a:cs typeface="Times New Roman" panose="02020603050405020304" pitchFamily="18" charset="0"/>
              </a:rPr>
              <a:t>Adjusts this training to ensure alignment with your hospital polices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b="1" i="1" dirty="0">
                <a:latin typeface="Calibri" panose="020F0502020204030204" pitchFamily="34" charset="0"/>
                <a:ea typeface="Calibri" panose="020F0502020204030204" pitchFamily="34" charset="0"/>
                <a:cs typeface="Times New Roman" panose="02020603050405020304" pitchFamily="18" charset="0"/>
              </a:rPr>
              <a:t>Ensure this training is compliant with your governing regulations</a:t>
            </a:r>
            <a:endParaRPr lang="en-US" dirty="0"/>
          </a:p>
        </p:txBody>
      </p:sp>
      <p:sp>
        <p:nvSpPr>
          <p:cNvPr id="4" name="Slide Number Placeholder 3"/>
          <p:cNvSpPr>
            <a:spLocks noGrp="1"/>
          </p:cNvSpPr>
          <p:nvPr>
            <p:ph type="sldNum" sz="quarter" idx="10"/>
          </p:nvPr>
        </p:nvSpPr>
        <p:spPr/>
        <p:txBody>
          <a:bodyPr/>
          <a:lstStyle/>
          <a:p>
            <a:fld id="{20F47D90-52FB-40FB-95AD-64BC0D8D4095}" type="slidenum">
              <a:rPr lang="en-US" smtClean="0"/>
              <a:t>28</a:t>
            </a:fld>
            <a:endParaRPr lang="en-US"/>
          </a:p>
        </p:txBody>
      </p:sp>
    </p:spTree>
    <p:extLst>
      <p:ext uri="{BB962C8B-B14F-4D97-AF65-F5344CB8AC3E}">
        <p14:creationId xmlns:p14="http://schemas.microsoft.com/office/powerpoint/2010/main" val="182075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Speculation can result</a:t>
            </a:r>
            <a:r>
              <a:rPr lang="en-US" baseline="0" dirty="0"/>
              <a:t> in statements that are later found to be erroneous or needlessly inciting.</a:t>
            </a:r>
          </a:p>
          <a:p>
            <a:endParaRPr lang="en-US" baseline="0" dirty="0"/>
          </a:p>
          <a:p>
            <a:r>
              <a:rPr lang="en-US" baseline="0" dirty="0"/>
              <a:t>Disclosure should happen as close to an event as possible to maximize openness and honesty and minimize situations from getting worse. </a:t>
            </a:r>
          </a:p>
          <a:p>
            <a:endParaRPr lang="en-US" baseline="0" dirty="0"/>
          </a:p>
          <a:p>
            <a:r>
              <a:rPr lang="en-US" baseline="0" dirty="0"/>
              <a:t>Do </a:t>
            </a:r>
            <a:r>
              <a:rPr lang="en-US" i="1" baseline="0" dirty="0"/>
              <a:t>not</a:t>
            </a:r>
            <a:r>
              <a:rPr lang="en-US" baseline="0" dirty="0"/>
              <a:t> blame other areas of the hospital / services for the event.</a:t>
            </a:r>
          </a:p>
          <a:p>
            <a:r>
              <a:rPr lang="en-US" baseline="0" dirty="0"/>
              <a:t>Do </a:t>
            </a:r>
            <a:r>
              <a:rPr lang="en-US" i="1" baseline="0" dirty="0"/>
              <a:t>not</a:t>
            </a:r>
            <a:r>
              <a:rPr lang="en-US" baseline="0" dirty="0"/>
              <a:t> identify processes that </a:t>
            </a:r>
            <a:r>
              <a:rPr lang="en-US" i="1" baseline="0" dirty="0"/>
              <a:t>may</a:t>
            </a:r>
            <a:r>
              <a:rPr lang="en-US" baseline="0" dirty="0"/>
              <a:t> not have been followed.  (Wait for the hospital review of the event to determine causality between the process modification and event).</a:t>
            </a:r>
          </a:p>
          <a:p>
            <a:r>
              <a:rPr lang="en-US" baseline="0" dirty="0"/>
              <a:t>Do </a:t>
            </a:r>
            <a:r>
              <a:rPr lang="en-US" i="1" baseline="0" dirty="0"/>
              <a:t>not</a:t>
            </a:r>
            <a:r>
              <a:rPr lang="en-US" baseline="0" dirty="0"/>
              <a:t> give information about past failures / experiences.  (“We’ve seen this happen before . . . . “)</a:t>
            </a:r>
          </a:p>
          <a:p>
            <a:endParaRPr lang="en-US" baseline="0" dirty="0"/>
          </a:p>
          <a:p>
            <a:r>
              <a:rPr lang="en-US" baseline="0" dirty="0"/>
              <a:t>Do </a:t>
            </a:r>
            <a:r>
              <a:rPr lang="en-US" i="1" baseline="0" dirty="0"/>
              <a:t>not</a:t>
            </a:r>
            <a:r>
              <a:rPr lang="en-US" baseline="0" dirty="0"/>
              <a:t> promise the moon:  “All of the medical bills will be waived, and the hospital will pay rehabilitation expenses.  You are not Scrooge nor an ATM machine.”  If the family asks about expenses, acknowledge their concerns and say that this issue will discussed in the near future once the case review has been completed.</a:t>
            </a:r>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30</a:t>
            </a:fld>
            <a:endParaRPr lang="en-US"/>
          </a:p>
        </p:txBody>
      </p:sp>
    </p:spTree>
    <p:extLst>
      <p:ext uri="{BB962C8B-B14F-4D97-AF65-F5344CB8AC3E}">
        <p14:creationId xmlns:p14="http://schemas.microsoft.com/office/powerpoint/2010/main" val="2611093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Empathy = “blameless apology” → You are not taking</a:t>
            </a:r>
            <a:r>
              <a:rPr lang="en-US" baseline="0" dirty="0"/>
              <a:t> the blame for the situation.  This is perhaps </a:t>
            </a:r>
            <a:r>
              <a:rPr lang="en-US" b="1" i="1" baseline="0" dirty="0"/>
              <a:t>the most important part of the conversation </a:t>
            </a:r>
            <a:r>
              <a:rPr lang="en-US" baseline="0" dirty="0"/>
              <a:t>for the family.  It reminds them that you are empathetic to the situation and that you are truly invested in the patient’s care.</a:t>
            </a:r>
            <a:endParaRPr lang="en-US" dirty="0"/>
          </a:p>
          <a:p>
            <a:endParaRPr lang="en-US" dirty="0"/>
          </a:p>
          <a:p>
            <a:r>
              <a:rPr lang="en-US" dirty="0"/>
              <a:t>Additional examples of </a:t>
            </a:r>
            <a:r>
              <a:rPr lang="en-US" b="1" dirty="0"/>
              <a:t>EMPATHY</a:t>
            </a:r>
            <a:r>
              <a:rPr lang="en-US" dirty="0"/>
              <a:t>:</a:t>
            </a:r>
          </a:p>
          <a:p>
            <a:endParaRPr lang="en-US" dirty="0"/>
          </a:p>
          <a:p>
            <a:pPr marL="171450" indent="-171450">
              <a:buFont typeface="Arial" panose="020B0604020202020204" pitchFamily="34" charset="0"/>
              <a:buChar char="•"/>
            </a:pPr>
            <a:r>
              <a:rPr lang="en-US" dirty="0"/>
              <a:t>“It</a:t>
            </a:r>
            <a:r>
              <a:rPr lang="en-US" baseline="0" dirty="0"/>
              <a:t> must be difficult that . . . . “</a:t>
            </a:r>
          </a:p>
          <a:p>
            <a:pPr marL="171450" indent="-171450">
              <a:buFont typeface="Arial" panose="020B0604020202020204" pitchFamily="34" charset="0"/>
              <a:buChar char="•"/>
            </a:pPr>
            <a:r>
              <a:rPr lang="en-US" baseline="0" dirty="0"/>
              <a:t>“I regret that _________ occurred.”</a:t>
            </a:r>
          </a:p>
          <a:p>
            <a:pPr marL="171450" indent="-171450">
              <a:buFont typeface="Arial" panose="020B0604020202020204" pitchFamily="34" charset="0"/>
              <a:buChar char="•"/>
            </a:pPr>
            <a:r>
              <a:rPr lang="en-US" baseline="0" dirty="0"/>
              <a:t>“I am sorry that you . . .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Admitting fault is not always appropriate; </a:t>
            </a:r>
            <a:r>
              <a:rPr lang="en-US" b="1" baseline="0" dirty="0"/>
              <a:t>get the facts first</a:t>
            </a:r>
            <a:r>
              <a:rPr lang="en-US" baseline="0" dirty="0"/>
              <a:t>.</a:t>
            </a:r>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31</a:t>
            </a:fld>
            <a:endParaRPr lang="en-US"/>
          </a:p>
        </p:txBody>
      </p:sp>
    </p:spTree>
    <p:extLst>
      <p:ext uri="{BB962C8B-B14F-4D97-AF65-F5344CB8AC3E}">
        <p14:creationId xmlns:p14="http://schemas.microsoft.com/office/powerpoint/2010/main" val="3371474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32</a:t>
            </a:fld>
            <a:endParaRPr lang="en-US"/>
          </a:p>
        </p:txBody>
      </p:sp>
    </p:spTree>
    <p:extLst>
      <p:ext uri="{BB962C8B-B14F-4D97-AF65-F5344CB8AC3E}">
        <p14:creationId xmlns:p14="http://schemas.microsoft.com/office/powerpoint/2010/main" val="1307592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“Broken record” </a:t>
            </a:r>
            <a:r>
              <a:rPr lang="en-US" dirty="0"/>
              <a:t>– Repeat</a:t>
            </a:r>
            <a:r>
              <a:rPr lang="en-US" baseline="0" dirty="0"/>
              <a:t> your message with care, patience and compassion.  Every time you repeat the message, the family is going to hear more of what you need for them to hear.</a:t>
            </a:r>
          </a:p>
          <a:p>
            <a:endParaRPr lang="en-US" baseline="0" dirty="0"/>
          </a:p>
          <a:p>
            <a:r>
              <a:rPr lang="en-US" b="1" i="1" baseline="0" dirty="0"/>
              <a:t>IF</a:t>
            </a:r>
            <a:r>
              <a:rPr lang="en-US" baseline="0" dirty="0"/>
              <a:t> it is time to </a:t>
            </a:r>
            <a:r>
              <a:rPr lang="en-US" i="1" baseline="0" dirty="0"/>
              <a:t>transition</a:t>
            </a:r>
            <a:r>
              <a:rPr lang="en-US" baseline="0" dirty="0"/>
              <a:t> . . .  “You are asking great questions.  I want to be sure we get some answers for you.  Right now, I’m sorry, I don’t have any more answers than what I have already shared.  As we talked about today, we will keep you up-to-date on what we discover.”</a:t>
            </a:r>
          </a:p>
          <a:p>
            <a:endParaRPr lang="en-US" baseline="0" dirty="0"/>
          </a:p>
          <a:p>
            <a:r>
              <a:rPr lang="en-US" baseline="0" dirty="0"/>
              <a:t>Use of good body language and positive regard (showing appreciation for the family as a way to personalize the experience) are ways to de-escalate and build cooperation.</a:t>
            </a:r>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33</a:t>
            </a:fld>
            <a:endParaRPr lang="en-US"/>
          </a:p>
        </p:txBody>
      </p:sp>
    </p:spTree>
    <p:extLst>
      <p:ext uri="{BB962C8B-B14F-4D97-AF65-F5344CB8AC3E}">
        <p14:creationId xmlns:p14="http://schemas.microsoft.com/office/powerpoint/2010/main" val="72000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wall of silence" – can be a good thing</a:t>
            </a:r>
            <a:r>
              <a:rPr lang="en-US" sz="1200" kern="1200" baseline="0" dirty="0">
                <a:solidFill>
                  <a:schemeClr val="tx1"/>
                </a:solidFill>
                <a:effectLst/>
                <a:latin typeface="+mn-lt"/>
                <a:ea typeface="+mn-ea"/>
                <a:cs typeface="+mn-cs"/>
              </a:rPr>
              <a:t> in </a:t>
            </a:r>
            <a:r>
              <a:rPr lang="en-US" sz="1200" kern="1200" dirty="0">
                <a:solidFill>
                  <a:schemeClr val="tx1"/>
                </a:solidFill>
                <a:effectLst/>
                <a:latin typeface="+mn-lt"/>
                <a:ea typeface="+mn-ea"/>
                <a:cs typeface="+mn-cs"/>
              </a:rPr>
              <a:t>communication and is known to be of enormous importance in allowing patients/families to synthesize what is being said, allowing reflection, giving "space" before moving to the next part of the conversation, if not the family will not hear anything else. </a:t>
            </a:r>
          </a:p>
          <a:p>
            <a:endParaRPr lang="en-US" dirty="0"/>
          </a:p>
          <a:p>
            <a:r>
              <a:rPr lang="en-US" dirty="0"/>
              <a:t>“Can you tell us</a:t>
            </a:r>
            <a:r>
              <a:rPr lang="en-US" baseline="0" dirty="0"/>
              <a:t> what you are thinking?”</a:t>
            </a:r>
          </a:p>
          <a:p>
            <a:r>
              <a:rPr lang="en-US" baseline="0" dirty="0"/>
              <a:t>“What is your understanding of the event that have happened?”</a:t>
            </a:r>
          </a:p>
          <a:p>
            <a:endParaRPr lang="en-US" baseline="0" dirty="0"/>
          </a:p>
          <a:p>
            <a:r>
              <a:rPr lang="en-US" baseline="0" dirty="0"/>
              <a:t>“What questions can I answer?”</a:t>
            </a:r>
            <a:endParaRPr lang="en-US" dirty="0"/>
          </a:p>
          <a:p>
            <a:endParaRPr lang="en-US" dirty="0"/>
          </a:p>
          <a:p>
            <a:r>
              <a:rPr lang="en-US" dirty="0"/>
              <a:t>“We don’t have the answers to those</a:t>
            </a:r>
            <a:r>
              <a:rPr lang="en-US" baseline="0" dirty="0"/>
              <a:t> questions now, but we will answer them as soon as we can.”  In the meantime, we are concentrating on making sure (patient’s name) is stable and continues to progress favorably.”</a:t>
            </a:r>
          </a:p>
          <a:p>
            <a:endParaRPr lang="en-US" baseline="0" dirty="0"/>
          </a:p>
          <a:p>
            <a:r>
              <a:rPr lang="en-US" baseline="0" dirty="0"/>
              <a:t>If threat of a lawsuit is made, acknowledge that legal guidance is everyone’s right.  The patient / family should know that the lawsuit would not affect how the care team and hospital provide for the patient.  The patient’s healthcare comes first regardless of what happens in the future.</a:t>
            </a:r>
          </a:p>
          <a:p>
            <a:endParaRPr lang="en-US" baseline="0" dirty="0"/>
          </a:p>
        </p:txBody>
      </p:sp>
      <p:sp>
        <p:nvSpPr>
          <p:cNvPr id="4" name="Slide Number Placeholder 3"/>
          <p:cNvSpPr>
            <a:spLocks noGrp="1"/>
          </p:cNvSpPr>
          <p:nvPr>
            <p:ph type="sldNum" sz="quarter" idx="10"/>
          </p:nvPr>
        </p:nvSpPr>
        <p:spPr/>
        <p:txBody>
          <a:bodyPr/>
          <a:lstStyle/>
          <a:p>
            <a:fld id="{6C5F25C5-ACD6-4F0E-9E37-601794274F0C}" type="slidenum">
              <a:rPr lang="en-US" smtClean="0"/>
              <a:t>34</a:t>
            </a:fld>
            <a:endParaRPr lang="en-US"/>
          </a:p>
        </p:txBody>
      </p:sp>
    </p:spTree>
    <p:extLst>
      <p:ext uri="{BB962C8B-B14F-4D97-AF65-F5344CB8AC3E}">
        <p14:creationId xmlns:p14="http://schemas.microsoft.com/office/powerpoint/2010/main" val="1197827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in conversations the following words / </a:t>
            </a:r>
            <a:r>
              <a:rPr lang="en-US" baseline="0" dirty="0"/>
              <a:t>sentences</a:t>
            </a:r>
            <a:r>
              <a:rPr lang="en-US" dirty="0"/>
              <a:t>:  “trust”  “fairly”  “truly”  “I promise.”  “trustworthy”  “We follow an honest and fair process.”  “Do what is right.”</a:t>
            </a:r>
          </a:p>
          <a:p>
            <a:endParaRPr lang="en-US" dirty="0"/>
          </a:p>
          <a:p>
            <a:r>
              <a:rPr lang="en-US" dirty="0"/>
              <a:t>Use</a:t>
            </a:r>
            <a:r>
              <a:rPr lang="en-US" baseline="0" dirty="0"/>
              <a:t> concrete language.  AVOID:  “I think”  “could”  “guess”  “maybe.”</a:t>
            </a:r>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39</a:t>
            </a:fld>
            <a:endParaRPr lang="en-US"/>
          </a:p>
        </p:txBody>
      </p:sp>
    </p:spTree>
    <p:extLst>
      <p:ext uri="{BB962C8B-B14F-4D97-AF65-F5344CB8AC3E}">
        <p14:creationId xmlns:p14="http://schemas.microsoft.com/office/powerpoint/2010/main" val="356486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Determine if there is a state statute (“Apology Law”) where the event occurred that protects apology and under what circumstances. </a:t>
            </a:r>
          </a:p>
          <a:p>
            <a:endParaRPr lang="en-US" baseline="0" dirty="0"/>
          </a:p>
          <a:p>
            <a:r>
              <a:rPr lang="en-US" baseline="0" dirty="0"/>
              <a:t>Currently, there are </a:t>
            </a:r>
            <a:r>
              <a:rPr lang="en-US" b="1" baseline="0" dirty="0"/>
              <a:t>37</a:t>
            </a:r>
            <a:r>
              <a:rPr lang="en-US" baseline="0" dirty="0"/>
              <a:t> states with laws governing the use of apologies in trial:  </a:t>
            </a:r>
            <a:r>
              <a:rPr lang="en-US" b="1" baseline="0" dirty="0"/>
              <a:t>29</a:t>
            </a:r>
            <a:r>
              <a:rPr lang="en-US" baseline="0" dirty="0"/>
              <a:t> protect sympathy, regret, and condolence (“sympathy only” laws); </a:t>
            </a:r>
            <a:r>
              <a:rPr lang="en-US" b="1" baseline="0" dirty="0"/>
              <a:t>8</a:t>
            </a:r>
            <a:r>
              <a:rPr lang="en-US" baseline="0" dirty="0"/>
              <a:t> protect admissions of fault as well as sympathy (“admission of fault” laws).  </a:t>
            </a:r>
          </a:p>
          <a:p>
            <a:endParaRPr lang="en-US" baseline="0" dirty="0"/>
          </a:p>
          <a:p>
            <a:r>
              <a:rPr lang="en-US" u="sng" baseline="0" dirty="0"/>
              <a:t>NOTE:</a:t>
            </a:r>
            <a:r>
              <a:rPr lang="en-US" baseline="0" dirty="0"/>
              <a:t>  Empathy is always appropriate, but not necessarily legally protected.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(e.g.) - The Apology</a:t>
            </a:r>
            <a:r>
              <a:rPr lang="en-US" baseline="0" dirty="0"/>
              <a:t> Law in the State of </a:t>
            </a:r>
            <a:r>
              <a:rPr lang="en-US" b="1" baseline="0" dirty="0"/>
              <a:t>Nebraska</a:t>
            </a:r>
            <a:r>
              <a:rPr lang="en-US" baseline="0" dirty="0"/>
              <a:t> (Neb. Rev. Stat. 27-1201):  </a:t>
            </a:r>
            <a:r>
              <a:rPr lang="en-US" i="1" u="sng" baseline="0" dirty="0"/>
              <a:t>protects</a:t>
            </a:r>
            <a:r>
              <a:rPr lang="en-US" baseline="0" dirty="0"/>
              <a:t> any expressions of sympathy, condolence and regret, but </a:t>
            </a:r>
            <a:r>
              <a:rPr lang="en-US" b="0" i="1" u="sng" baseline="0" dirty="0"/>
              <a:t>not</a:t>
            </a:r>
            <a:r>
              <a:rPr lang="en-US" baseline="0" dirty="0"/>
              <a:t> specific admissions of fault.</a:t>
            </a:r>
          </a:p>
          <a:p>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40</a:t>
            </a:fld>
            <a:endParaRPr lang="en-US"/>
          </a:p>
        </p:txBody>
      </p:sp>
    </p:spTree>
    <p:extLst>
      <p:ext uri="{BB962C8B-B14F-4D97-AF65-F5344CB8AC3E}">
        <p14:creationId xmlns:p14="http://schemas.microsoft.com/office/powerpoint/2010/main" val="259695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47D90-52FB-40FB-95AD-64BC0D8D4095}" type="slidenum">
              <a:rPr lang="en-US" smtClean="0"/>
              <a:t>3</a:t>
            </a:fld>
            <a:endParaRPr lang="en-US"/>
          </a:p>
        </p:txBody>
      </p:sp>
    </p:spTree>
    <p:extLst>
      <p:ext uri="{BB962C8B-B14F-4D97-AF65-F5344CB8AC3E}">
        <p14:creationId xmlns:p14="http://schemas.microsoft.com/office/powerpoint/2010/main" val="3100686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 hospital review:  </a:t>
            </a:r>
            <a:r>
              <a:rPr lang="en-US" b="1" dirty="0"/>
              <a:t>FACT FINDING </a:t>
            </a:r>
            <a:r>
              <a:rPr lang="en-US" i="1" dirty="0"/>
              <a:t>not</a:t>
            </a:r>
            <a:r>
              <a:rPr lang="en-US" dirty="0"/>
              <a:t> fault finding.</a:t>
            </a:r>
          </a:p>
        </p:txBody>
      </p:sp>
      <p:sp>
        <p:nvSpPr>
          <p:cNvPr id="4" name="Slide Number Placeholder 3"/>
          <p:cNvSpPr>
            <a:spLocks noGrp="1"/>
          </p:cNvSpPr>
          <p:nvPr>
            <p:ph type="sldNum" sz="quarter" idx="10"/>
          </p:nvPr>
        </p:nvSpPr>
        <p:spPr/>
        <p:txBody>
          <a:bodyPr/>
          <a:lstStyle/>
          <a:p>
            <a:fld id="{6C5F25C5-ACD6-4F0E-9E37-601794274F0C}" type="slidenum">
              <a:rPr lang="en-US" smtClean="0"/>
              <a:t>43</a:t>
            </a:fld>
            <a:endParaRPr lang="en-US"/>
          </a:p>
        </p:txBody>
      </p:sp>
    </p:spTree>
    <p:extLst>
      <p:ext uri="{BB962C8B-B14F-4D97-AF65-F5344CB8AC3E}">
        <p14:creationId xmlns:p14="http://schemas.microsoft.com/office/powerpoint/2010/main" val="3158262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of Disclosure meeting:</a:t>
            </a:r>
          </a:p>
          <a:p>
            <a:endParaRPr lang="en-US" baseline="0" dirty="0"/>
          </a:p>
          <a:p>
            <a:pPr marL="171450" indent="-171450">
              <a:buFont typeface="Arial" panose="020B0604020202020204" pitchFamily="34" charset="0"/>
              <a:buChar char="•"/>
            </a:pPr>
            <a:r>
              <a:rPr lang="en-US" baseline="0" dirty="0"/>
              <a:t>“We have something important to discuss with you.”</a:t>
            </a:r>
          </a:p>
          <a:p>
            <a:pPr marL="171450" indent="-171450">
              <a:buFont typeface="Arial" panose="020B0604020202020204" pitchFamily="34" charset="0"/>
              <a:buChar char="•"/>
            </a:pPr>
            <a:r>
              <a:rPr lang="en-US" baseline="0" dirty="0"/>
              <a:t>“We need to share with you what happened.  Is this a good time?”</a:t>
            </a:r>
          </a:p>
          <a:p>
            <a:pPr marL="171450" indent="-171450">
              <a:buFont typeface="Arial" panose="020B0604020202020204" pitchFamily="34" charset="0"/>
              <a:buChar char="•"/>
            </a:pPr>
            <a:r>
              <a:rPr lang="en-US" baseline="0" dirty="0"/>
              <a:t>“The reason we are gathered is to talk to you about . . . . . “  If helpful, also ask how the family is doing.</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Do not use “Mom” or “Dad” – avoids custody / guardianship controversies.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Ensure that all attendees (name / position or relationship to patient) are recorded for documentation purposes.</a:t>
            </a:r>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44</a:t>
            </a:fld>
            <a:endParaRPr lang="en-US"/>
          </a:p>
        </p:txBody>
      </p:sp>
    </p:spTree>
    <p:extLst>
      <p:ext uri="{BB962C8B-B14F-4D97-AF65-F5344CB8AC3E}">
        <p14:creationId xmlns:p14="http://schemas.microsoft.com/office/powerpoint/2010/main" val="2771110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important to remind the family that they will continue to process the event and this conversation and may have additional questions/concerns that may come up- and that you will be available to connect and continue this conversation with them.</a:t>
            </a:r>
          </a:p>
        </p:txBody>
      </p:sp>
      <p:sp>
        <p:nvSpPr>
          <p:cNvPr id="4" name="Slide Number Placeholder 3"/>
          <p:cNvSpPr>
            <a:spLocks noGrp="1"/>
          </p:cNvSpPr>
          <p:nvPr>
            <p:ph type="sldNum" sz="quarter" idx="10"/>
          </p:nvPr>
        </p:nvSpPr>
        <p:spPr/>
        <p:txBody>
          <a:bodyPr/>
          <a:lstStyle/>
          <a:p>
            <a:fld id="{20F47D90-52FB-40FB-95AD-64BC0D8D4095}" type="slidenum">
              <a:rPr lang="en-US" smtClean="0"/>
              <a:t>46</a:t>
            </a:fld>
            <a:endParaRPr lang="en-US"/>
          </a:p>
        </p:txBody>
      </p:sp>
    </p:spTree>
    <p:extLst>
      <p:ext uri="{BB962C8B-B14F-4D97-AF65-F5344CB8AC3E}">
        <p14:creationId xmlns:p14="http://schemas.microsoft.com/office/powerpoint/2010/main" val="1197936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a:t>
            </a:r>
            <a:r>
              <a:rPr lang="en-US" b="1" dirty="0"/>
              <a:t>redirect blame </a:t>
            </a:r>
            <a:r>
              <a:rPr lang="en-US" dirty="0"/>
              <a:t>to focus on the patient’s future care:  “We can only imagine</a:t>
            </a:r>
            <a:r>
              <a:rPr lang="en-US" baseline="0" dirty="0"/>
              <a:t> how this must feel for your family.  We are going to look at how this happened and keep you up-to-date on our findings.  I would really like to talk about (patient’s name) and how he / she is doing today.”</a:t>
            </a:r>
          </a:p>
          <a:p>
            <a:endParaRPr lang="en-US" dirty="0"/>
          </a:p>
          <a:p>
            <a:r>
              <a:rPr lang="en-US" b="1" dirty="0"/>
              <a:t>Closing</a:t>
            </a:r>
            <a:r>
              <a:rPr lang="en-US" b="1" baseline="0" dirty="0"/>
              <a:t> remarks:</a:t>
            </a:r>
          </a:p>
          <a:p>
            <a:endParaRPr lang="en-US" dirty="0"/>
          </a:p>
          <a:p>
            <a:r>
              <a:rPr lang="en-US" dirty="0"/>
              <a:t>“</a:t>
            </a:r>
            <a:r>
              <a:rPr lang="en-US" i="1" dirty="0"/>
              <a:t>Thank you </a:t>
            </a:r>
            <a:r>
              <a:rPr lang="en-US" dirty="0"/>
              <a:t>for your patience and understanding while we conduct a review into how this happened.  Our goal is to give you the answers you need as well as the ones we need to prevent this from happening again.”</a:t>
            </a:r>
          </a:p>
          <a:p>
            <a:endParaRPr lang="en-US" dirty="0"/>
          </a:p>
          <a:p>
            <a:r>
              <a:rPr lang="en-US" dirty="0"/>
              <a:t>“We appreciate all of the questions / concerns you are sharing with us</a:t>
            </a:r>
            <a:r>
              <a:rPr lang="en-US" baseline="0" dirty="0"/>
              <a:t>. . . . </a:t>
            </a:r>
            <a:r>
              <a:rPr lang="en-US" dirty="0"/>
              <a:t>And</a:t>
            </a:r>
            <a:r>
              <a:rPr lang="en-US" baseline="0" dirty="0"/>
              <a:t> t</a:t>
            </a:r>
            <a:r>
              <a:rPr lang="en-US" dirty="0"/>
              <a:t>hank you for taking the time to meet with us and</a:t>
            </a:r>
            <a:r>
              <a:rPr lang="en-US" baseline="0" dirty="0"/>
              <a:t> partner with us in (patient’s name) care.”</a:t>
            </a:r>
          </a:p>
          <a:p>
            <a:endParaRPr lang="en-US" baseline="0" dirty="0"/>
          </a:p>
          <a:p>
            <a:r>
              <a:rPr lang="en-US" baseline="0" dirty="0"/>
              <a:t>“We have covered a lot during our conversation.  You may have additional questions / concerns in the days ahead.  We want you to know that this is not a “one and done” conversation.  Either the Hospital Point Person, (name of person), or the hospital staff at this meeting are available to talk with you and answer additional questions / concerns that may arise.”</a:t>
            </a:r>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47</a:t>
            </a:fld>
            <a:endParaRPr lang="en-US"/>
          </a:p>
        </p:txBody>
      </p:sp>
    </p:spTree>
    <p:extLst>
      <p:ext uri="{BB962C8B-B14F-4D97-AF65-F5344CB8AC3E}">
        <p14:creationId xmlns:p14="http://schemas.microsoft.com/office/powerpoint/2010/main" val="3957813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conducted by the disclosure spokesperson</a:t>
            </a:r>
            <a:r>
              <a:rPr lang="en-US" baseline="0" dirty="0"/>
              <a:t> and/or disclosure coach.</a:t>
            </a:r>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49</a:t>
            </a:fld>
            <a:endParaRPr lang="en-US"/>
          </a:p>
        </p:txBody>
      </p:sp>
    </p:spTree>
    <p:extLst>
      <p:ext uri="{BB962C8B-B14F-4D97-AF65-F5344CB8AC3E}">
        <p14:creationId xmlns:p14="http://schemas.microsoft.com/office/powerpoint/2010/main" val="1354162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Note:</a:t>
            </a:r>
            <a:r>
              <a:rPr lang="en-US" sz="1200" b="1" i="1" kern="1200" baseline="0" dirty="0">
                <a:solidFill>
                  <a:schemeClr val="tx1"/>
                </a:solidFill>
                <a:effectLst/>
                <a:latin typeface="+mn-lt"/>
                <a:ea typeface="+mn-ea"/>
                <a:cs typeface="+mn-cs"/>
              </a:rPr>
              <a:t> Expected that this is printed for each participant, readable, zoomed, slides are hidden next</a:t>
            </a: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F47D90-52FB-40FB-95AD-64BC0D8D4095}" type="slidenum">
              <a:rPr lang="en-US" smtClean="0"/>
              <a:t>52</a:t>
            </a:fld>
            <a:endParaRPr lang="en-US"/>
          </a:p>
        </p:txBody>
      </p:sp>
    </p:spTree>
    <p:extLst>
      <p:ext uri="{BB962C8B-B14F-4D97-AF65-F5344CB8AC3E}">
        <p14:creationId xmlns:p14="http://schemas.microsoft.com/office/powerpoint/2010/main" val="1084476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Note:</a:t>
            </a:r>
            <a:r>
              <a:rPr lang="en-US" sz="1200" b="1" i="1" kern="1200" baseline="0" dirty="0">
                <a:solidFill>
                  <a:schemeClr val="tx1"/>
                </a:solidFill>
                <a:effectLst/>
                <a:latin typeface="+mn-lt"/>
                <a:ea typeface="+mn-ea"/>
                <a:cs typeface="+mn-cs"/>
              </a:rPr>
              <a:t> Expected that this is printed for each participant, readable, zoomed, slides are hidden next</a:t>
            </a: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F47D90-52FB-40FB-95AD-64BC0D8D4095}" type="slidenum">
              <a:rPr lang="en-US" smtClean="0"/>
              <a:t>57</a:t>
            </a:fld>
            <a:endParaRPr lang="en-US"/>
          </a:p>
        </p:txBody>
      </p:sp>
    </p:spTree>
    <p:extLst>
      <p:ext uri="{BB962C8B-B14F-4D97-AF65-F5344CB8AC3E}">
        <p14:creationId xmlns:p14="http://schemas.microsoft.com/office/powerpoint/2010/main" val="1711280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This document is created to provide guidance to start disclosure work – and is not able to meet all local requirements.  As such each individual hospitals must be responsible to do the following:</a:t>
            </a:r>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Adjusts this training to ensure alignment with your hospital polices</a:t>
            </a:r>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Ensure this training is compliant with your governing regulations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F47D90-52FB-40FB-95AD-64BC0D8D4095}" type="slidenum">
              <a:rPr lang="en-US" smtClean="0"/>
              <a:t>58</a:t>
            </a:fld>
            <a:endParaRPr lang="en-US"/>
          </a:p>
        </p:txBody>
      </p:sp>
    </p:spTree>
    <p:extLst>
      <p:ext uri="{BB962C8B-B14F-4D97-AF65-F5344CB8AC3E}">
        <p14:creationId xmlns:p14="http://schemas.microsoft.com/office/powerpoint/2010/main" val="3797229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47D90-52FB-40FB-95AD-64BC0D8D4095}" type="slidenum">
              <a:rPr lang="en-US" smtClean="0"/>
              <a:t>61</a:t>
            </a:fld>
            <a:endParaRPr lang="en-US"/>
          </a:p>
        </p:txBody>
      </p:sp>
    </p:spTree>
    <p:extLst>
      <p:ext uri="{BB962C8B-B14F-4D97-AF65-F5344CB8AC3E}">
        <p14:creationId xmlns:p14="http://schemas.microsoft.com/office/powerpoint/2010/main" val="759308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72</a:t>
            </a:fld>
            <a:endParaRPr lang="en-US"/>
          </a:p>
        </p:txBody>
      </p:sp>
    </p:spTree>
    <p:extLst>
      <p:ext uri="{BB962C8B-B14F-4D97-AF65-F5344CB8AC3E}">
        <p14:creationId xmlns:p14="http://schemas.microsoft.com/office/powerpoint/2010/main" val="2426997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as template </a:t>
            </a:r>
          </a:p>
        </p:txBody>
      </p:sp>
      <p:sp>
        <p:nvSpPr>
          <p:cNvPr id="4" name="Slide Number Placeholder 3"/>
          <p:cNvSpPr>
            <a:spLocks noGrp="1"/>
          </p:cNvSpPr>
          <p:nvPr>
            <p:ph type="sldNum" sz="quarter" idx="10"/>
          </p:nvPr>
        </p:nvSpPr>
        <p:spPr/>
        <p:txBody>
          <a:bodyPr/>
          <a:lstStyle/>
          <a:p>
            <a:fld id="{20F47D90-52FB-40FB-95AD-64BC0D8D409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67586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patients/families</a:t>
            </a:r>
            <a:r>
              <a:rPr lang="en-US" baseline="0" dirty="0"/>
              <a:t> sue:  (1)  suspect cover-up, want answers; (2) need help with access to care and financial resources; and/or (3) anger / revenge.</a:t>
            </a:r>
            <a:endParaRPr lang="en-US" dirty="0"/>
          </a:p>
          <a:p>
            <a:endParaRPr lang="en-US" dirty="0"/>
          </a:p>
          <a:p>
            <a:r>
              <a:rPr lang="en-US" dirty="0"/>
              <a:t>It is not the goal of disclosure to prevent lawsuits.  Disclosure is not now, and never will be, a risk management technique.</a:t>
            </a:r>
          </a:p>
          <a:p>
            <a:endParaRPr lang="en-US" dirty="0"/>
          </a:p>
          <a:p>
            <a:r>
              <a:rPr lang="en-US" dirty="0"/>
              <a:t>QUESTIONS ??</a:t>
            </a:r>
          </a:p>
          <a:p>
            <a:endParaRPr lang="en-US" dirty="0"/>
          </a:p>
          <a:p>
            <a:r>
              <a:rPr lang="en-US" dirty="0"/>
              <a:t>Present “next steps” for disclosure training (e.g. – simulation / practice scenarios</a:t>
            </a:r>
            <a:r>
              <a:rPr lang="en-US" baseline="0" dirty="0"/>
              <a:t> / PBLDs</a:t>
            </a:r>
            <a:r>
              <a:rPr lang="en-US" dirty="0"/>
              <a:t>)</a:t>
            </a:r>
          </a:p>
          <a:p>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73</a:t>
            </a:fld>
            <a:endParaRPr lang="en-US"/>
          </a:p>
        </p:txBody>
      </p:sp>
    </p:spTree>
    <p:extLst>
      <p:ext uri="{BB962C8B-B14F-4D97-AF65-F5344CB8AC3E}">
        <p14:creationId xmlns:p14="http://schemas.microsoft.com/office/powerpoint/2010/main" val="399424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47D90-52FB-40FB-95AD-64BC0D8D4095}" type="slidenum">
              <a:rPr lang="en-US" smtClean="0"/>
              <a:t>5</a:t>
            </a:fld>
            <a:endParaRPr lang="en-US"/>
          </a:p>
        </p:txBody>
      </p:sp>
    </p:spTree>
    <p:extLst>
      <p:ext uri="{BB962C8B-B14F-4D97-AF65-F5344CB8AC3E}">
        <p14:creationId xmlns:p14="http://schemas.microsoft.com/office/powerpoint/2010/main" val="110681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relevant specialties (pharmacy, radiology,</a:t>
            </a:r>
            <a:r>
              <a:rPr lang="en-US" baseline="0" dirty="0"/>
              <a:t> pathology . . . ) to participate in the Disclosure Huddle and Conversation.</a:t>
            </a:r>
          </a:p>
          <a:p>
            <a:endParaRPr lang="en-US" baseline="0" dirty="0"/>
          </a:p>
          <a:p>
            <a:r>
              <a:rPr lang="en-US" baseline="0" dirty="0"/>
              <a:t>Individuals who are </a:t>
            </a:r>
            <a:r>
              <a:rPr lang="en-US" b="1" baseline="0" dirty="0"/>
              <a:t>effective Disclosure Spokespersons</a:t>
            </a:r>
            <a:r>
              <a:rPr lang="en-US" baseline="0" dirty="0"/>
              <a:t>:  demonstrate empathy, sincerity, honesty, active listening skills, patience during stressful situations, tact and diplomacy, emotional maturity and self-awareness by withstanding anger / criticism / accusations / blame without becoming defensive, ability to adapt non-verbal expression and body language to the situation, use of non-technical language, a singular focus on the patient’s / family’s interests; conveyance of a “we” message, sufficient clinical knowledge and experience to answer questions, and professional demeanor and authority.  </a:t>
            </a:r>
            <a:endParaRPr lang="en-US" dirty="0"/>
          </a:p>
          <a:p>
            <a:endParaRPr lang="en-US" dirty="0"/>
          </a:p>
          <a:p>
            <a:r>
              <a:rPr lang="en-US" dirty="0"/>
              <a:t>IF the disclosure</a:t>
            </a:r>
            <a:r>
              <a:rPr lang="en-US" baseline="0" dirty="0"/>
              <a:t> spokesperson is too distraught, identify someone with a neutral position to do the disclosure (with – e.g. JIT Coach, a physician with a relationship with the family, an RN with a leadership position (avoid RN involved in the event).</a:t>
            </a:r>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17</a:t>
            </a:fld>
            <a:endParaRPr lang="en-US"/>
          </a:p>
        </p:txBody>
      </p:sp>
    </p:spTree>
    <p:extLst>
      <p:ext uri="{BB962C8B-B14F-4D97-AF65-F5344CB8AC3E}">
        <p14:creationId xmlns:p14="http://schemas.microsoft.com/office/powerpoint/2010/main" val="1580111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21</a:t>
            </a:fld>
            <a:endParaRPr lang="en-US"/>
          </a:p>
        </p:txBody>
      </p:sp>
    </p:spTree>
    <p:extLst>
      <p:ext uri="{BB962C8B-B14F-4D97-AF65-F5344CB8AC3E}">
        <p14:creationId xmlns:p14="http://schemas.microsoft.com/office/powerpoint/2010/main" val="31034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acts of communication and offers</a:t>
            </a:r>
            <a:r>
              <a:rPr lang="en-US" baseline="0" dirty="0"/>
              <a:t> of</a:t>
            </a:r>
            <a:r>
              <a:rPr lang="en-US" dirty="0"/>
              <a:t> additional customer</a:t>
            </a:r>
            <a:r>
              <a:rPr lang="en-US" baseline="0" dirty="0"/>
              <a:t> service can keep the hospital – family relationship open and productive.</a:t>
            </a:r>
          </a:p>
          <a:p>
            <a:endParaRPr lang="en-US" baseline="0" dirty="0"/>
          </a:p>
          <a:p>
            <a:r>
              <a:rPr lang="en-US" baseline="0" dirty="0"/>
              <a:t>Consider alerting “downstream staff” of the event by flagging the EMR (e.g. – orange header strip) and/or placing an “event identifier” on the patient’s hospital room door (so that ALL hospital personnel are aware).</a:t>
            </a:r>
            <a:endParaRPr lang="en-US" dirty="0"/>
          </a:p>
        </p:txBody>
      </p:sp>
      <p:sp>
        <p:nvSpPr>
          <p:cNvPr id="4" name="Slide Number Placeholder 3"/>
          <p:cNvSpPr>
            <a:spLocks noGrp="1"/>
          </p:cNvSpPr>
          <p:nvPr>
            <p:ph type="sldNum" sz="quarter" idx="10"/>
          </p:nvPr>
        </p:nvSpPr>
        <p:spPr/>
        <p:txBody>
          <a:bodyPr/>
          <a:lstStyle/>
          <a:p>
            <a:fld id="{6C5F25C5-ACD6-4F0E-9E37-601794274F0C}" type="slidenum">
              <a:rPr lang="en-US" smtClean="0"/>
              <a:t>22</a:t>
            </a:fld>
            <a:endParaRPr lang="en-US"/>
          </a:p>
        </p:txBody>
      </p:sp>
    </p:spTree>
    <p:extLst>
      <p:ext uri="{BB962C8B-B14F-4D97-AF65-F5344CB8AC3E}">
        <p14:creationId xmlns:p14="http://schemas.microsoft.com/office/powerpoint/2010/main" val="73379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Note:</a:t>
            </a:r>
            <a:r>
              <a:rPr lang="en-US" sz="1200" b="1" i="1" kern="1200" baseline="0" dirty="0">
                <a:solidFill>
                  <a:schemeClr val="tx1"/>
                </a:solidFill>
                <a:effectLst/>
                <a:latin typeface="+mn-lt"/>
                <a:ea typeface="+mn-ea"/>
                <a:cs typeface="+mn-cs"/>
              </a:rPr>
              <a:t> Expected that this is printed for each participant, readable, zoomed, slides are hidden next</a:t>
            </a:r>
            <a:endParaRPr lang="en-US" sz="1200" b="1" i="1"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This document is created to provide guidance to start disclosure work – and is not able to meet all local requirements.  As such each individual hospitals must be responsible to do the following:</a:t>
            </a:r>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Adjusts this training to ensure alignment with your hospital polices</a:t>
            </a:r>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Ensure this training is compliant with your governing regulations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F47D90-52FB-40FB-95AD-64BC0D8D4095}" type="slidenum">
              <a:rPr lang="en-US" smtClean="0"/>
              <a:t>24</a:t>
            </a:fld>
            <a:endParaRPr lang="en-US"/>
          </a:p>
        </p:txBody>
      </p:sp>
    </p:spTree>
    <p:extLst>
      <p:ext uri="{BB962C8B-B14F-4D97-AF65-F5344CB8AC3E}">
        <p14:creationId xmlns:p14="http://schemas.microsoft.com/office/powerpoint/2010/main" val="116484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This document is created to provide guidance to start disclosure work – and is not able to meet all local requirements.  As such each individual hospitals must be responsible to do the following:</a:t>
            </a:r>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Adjusts this training to ensure alignment with your hospital polices</a:t>
            </a:r>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Ensure this training is compliant with your governing regulations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F47D90-52FB-40FB-95AD-64BC0D8D4095}" type="slidenum">
              <a:rPr lang="en-US" smtClean="0"/>
              <a:t>25</a:t>
            </a:fld>
            <a:endParaRPr lang="en-US"/>
          </a:p>
        </p:txBody>
      </p:sp>
    </p:spTree>
    <p:extLst>
      <p:ext uri="{BB962C8B-B14F-4D97-AF65-F5344CB8AC3E}">
        <p14:creationId xmlns:p14="http://schemas.microsoft.com/office/powerpoint/2010/main" val="1215655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HSPS_PPTTemp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67"/>
            <a:ext cx="9144000" cy="6849533"/>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5042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5530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83240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6037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0292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446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54510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3424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815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4703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284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91021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6474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2229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1384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168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7763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5492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9263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362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CHSPS_PPTTemp_Ins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8678"/>
            <a:ext cx="9144000" cy="684953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descr="NEW_National_Soultions_For_Patien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77557" y="6204322"/>
            <a:ext cx="1081259" cy="595312"/>
          </a:xfrm>
          <a:prstGeom prst="rect">
            <a:avLst/>
          </a:prstGeom>
        </p:spPr>
      </p:pic>
      <p:sp>
        <p:nvSpPr>
          <p:cNvPr id="8" name="Slide Number Placeholder 5"/>
          <p:cNvSpPr txBox="1">
            <a:spLocks/>
          </p:cNvSpPr>
          <p:nvPr userDrawn="1"/>
        </p:nvSpPr>
        <p:spPr>
          <a:xfrm>
            <a:off x="229497" y="629990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0F27A2-82D0-F841-B6C1-256D5C07060B}" type="slidenum">
              <a:rPr lang="en-US" sz="1200" smtClean="0">
                <a:solidFill>
                  <a:schemeClr val="bg1">
                    <a:lumMod val="50000"/>
                  </a:schemeClr>
                </a:solidFill>
              </a:rPr>
              <a:pPr/>
              <a:t>‹#›</a:t>
            </a:fld>
            <a:endParaRPr lang="en-US" sz="1200" dirty="0">
              <a:solidFill>
                <a:schemeClr val="bg1">
                  <a:lumMod val="50000"/>
                </a:schemeClr>
              </a:solidFill>
            </a:endParaRPr>
          </a:p>
        </p:txBody>
      </p:sp>
      <p:sp>
        <p:nvSpPr>
          <p:cNvPr id="11" name="Rectangle 10"/>
          <p:cNvSpPr/>
          <p:nvPr userDrawn="1"/>
        </p:nvSpPr>
        <p:spPr>
          <a:xfrm>
            <a:off x="3073400" y="6630702"/>
            <a:ext cx="2997200" cy="215444"/>
          </a:xfrm>
          <a:prstGeom prst="rect">
            <a:avLst/>
          </a:prstGeom>
        </p:spPr>
        <p:txBody>
          <a:bodyPr wrap="square">
            <a:spAutoFit/>
          </a:bodyPr>
          <a:lstStyle/>
          <a:p>
            <a:pPr algn="r"/>
            <a:r>
              <a:rPr lang="en-US" sz="800" i="1" dirty="0">
                <a:effectLst/>
                <a:latin typeface="Calibri" panose="020F0502020204030204" pitchFamily="34" charset="0"/>
                <a:ea typeface="Calibri" panose="020F0502020204030204" pitchFamily="34" charset="0"/>
                <a:cs typeface="Times New Roman" panose="02020603050405020304" pitchFamily="18" charset="0"/>
              </a:rPr>
              <a:t>©Children’s Hospitals’ Solution for Patient Safety. All rights reserved</a:t>
            </a:r>
            <a:endParaRPr lang="en-US" sz="800" dirty="0"/>
          </a:p>
        </p:txBody>
      </p:sp>
    </p:spTree>
    <p:extLst>
      <p:ext uri="{BB962C8B-B14F-4D97-AF65-F5344CB8AC3E}">
        <p14:creationId xmlns:p14="http://schemas.microsoft.com/office/powerpoint/2010/main" val="1069791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A6512-8EFE-45F9-9DAE-AB36EE6E2FBF}" type="datetime1">
              <a:rPr lang="en-US" smtClean="0"/>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F27A2-82D0-F841-B6C1-256D5C07060B}" type="slidenum">
              <a:rPr lang="en-US" smtClean="0"/>
              <a:t>‹#›</a:t>
            </a:fld>
            <a:endParaRPr lang="en-US"/>
          </a:p>
        </p:txBody>
      </p:sp>
      <p:pic>
        <p:nvPicPr>
          <p:cNvPr id="7" name="Picture 6" descr="CHSPS_PPTTemp_Inside2.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8272"/>
            <a:ext cx="9144000" cy="6849533"/>
          </a:xfrm>
          <a:prstGeom prst="rect">
            <a:avLst/>
          </a:prstGeom>
        </p:spPr>
      </p:pic>
      <p:pic>
        <p:nvPicPr>
          <p:cNvPr id="8" name="Picture 7" descr="CHSPS_PPTTemp_Inside2.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10758"/>
            <a:ext cx="9144000" cy="6849533"/>
          </a:xfrm>
          <a:prstGeom prst="rect">
            <a:avLst/>
          </a:prstGeom>
        </p:spPr>
      </p:pic>
      <p:sp>
        <p:nvSpPr>
          <p:cNvPr id="12" name="Slide Number Placeholder 5"/>
          <p:cNvSpPr txBox="1">
            <a:spLocks/>
          </p:cNvSpPr>
          <p:nvPr userDrawn="1"/>
        </p:nvSpPr>
        <p:spPr>
          <a:xfrm>
            <a:off x="229497" y="629990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0F27A2-82D0-F841-B6C1-256D5C07060B}" type="slidenum">
              <a:rPr lang="en-US" sz="1200" smtClean="0">
                <a:solidFill>
                  <a:schemeClr val="bg1">
                    <a:lumMod val="50000"/>
                  </a:schemeClr>
                </a:solidFill>
              </a:rPr>
              <a:pPr/>
              <a:t>‹#›</a:t>
            </a:fld>
            <a:endParaRPr lang="en-US" sz="1200" dirty="0">
              <a:solidFill>
                <a:schemeClr val="bg1">
                  <a:lumMod val="50000"/>
                </a:schemeClr>
              </a:solidFill>
            </a:endParaRPr>
          </a:p>
        </p:txBody>
      </p:sp>
      <p:sp>
        <p:nvSpPr>
          <p:cNvPr id="10" name="Rectangle 9"/>
          <p:cNvSpPr/>
          <p:nvPr userDrawn="1"/>
        </p:nvSpPr>
        <p:spPr>
          <a:xfrm>
            <a:off x="3073400" y="6630702"/>
            <a:ext cx="2997200" cy="215444"/>
          </a:xfrm>
          <a:prstGeom prst="rect">
            <a:avLst/>
          </a:prstGeom>
        </p:spPr>
        <p:txBody>
          <a:bodyPr wrap="square">
            <a:spAutoFit/>
          </a:bodyPr>
          <a:lstStyle/>
          <a:p>
            <a:pPr algn="r"/>
            <a:r>
              <a:rPr lang="en-US" sz="800" i="1" dirty="0">
                <a:effectLst/>
                <a:latin typeface="Calibri" panose="020F0502020204030204" pitchFamily="34" charset="0"/>
                <a:ea typeface="Calibri" panose="020F0502020204030204" pitchFamily="34" charset="0"/>
                <a:cs typeface="Times New Roman" panose="02020603050405020304" pitchFamily="18" charset="0"/>
              </a:rPr>
              <a:t>©Children’s Hospitals’ Solution for Patient Safety. All rights reserved</a:t>
            </a:r>
            <a:endParaRPr lang="en-US" sz="800" dirty="0"/>
          </a:p>
        </p:txBody>
      </p:sp>
    </p:spTree>
    <p:extLst>
      <p:ext uri="{BB962C8B-B14F-4D97-AF65-F5344CB8AC3E}">
        <p14:creationId xmlns:p14="http://schemas.microsoft.com/office/powerpoint/2010/main" val="4097068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1"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q=medstar+please+see+me" TargetMode="External"/><Relationship Id="rId2" Type="http://schemas.openxmlformats.org/officeDocument/2006/relationships/hyperlink" Target="https://youtu.be/Np9cKDMRJRI" TargetMode="External"/><Relationship Id="rId1" Type="http://schemas.openxmlformats.org/officeDocument/2006/relationships/slideLayout" Target="../slideLayouts/slideLayout7.xml"/><Relationship Id="rId5" Type="http://schemas.openxmlformats.org/officeDocument/2006/relationships/hyperlink" Target="https://www.youtube.com/watch?v=qmaY9DEzBzI" TargetMode="External"/><Relationship Id="rId4" Type="http://schemas.openxmlformats.org/officeDocument/2006/relationships/hyperlink" Target="https://www.youtube.com/watch?v=3SfrQnwRIjU"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2724785"/>
            <a:ext cx="7772400" cy="1470025"/>
          </a:xfrm>
        </p:spPr>
        <p:txBody>
          <a:bodyPr/>
          <a:lstStyle/>
          <a:p>
            <a:r>
              <a:rPr lang="en-US" dirty="0"/>
              <a:t>Disclosure</a:t>
            </a:r>
          </a:p>
        </p:txBody>
      </p:sp>
      <p:sp>
        <p:nvSpPr>
          <p:cNvPr id="8" name="Subtitle 7"/>
          <p:cNvSpPr>
            <a:spLocks noGrp="1"/>
          </p:cNvSpPr>
          <p:nvPr>
            <p:ph type="subTitle" idx="1"/>
          </p:nvPr>
        </p:nvSpPr>
        <p:spPr/>
        <p:txBody>
          <a:bodyPr/>
          <a:lstStyle/>
          <a:p>
            <a:r>
              <a:rPr lang="en-US" dirty="0"/>
              <a:t>A Program Preparing Clinicians to Disclose to Patients and Families</a:t>
            </a:r>
            <a:endParaRPr lang="en-US" dirty="0">
              <a:solidFill>
                <a:schemeClr val="tx2"/>
              </a:solidFill>
            </a:endParaRPr>
          </a:p>
        </p:txBody>
      </p:sp>
      <p:sp>
        <p:nvSpPr>
          <p:cNvPr id="4" name="Subtitle 2"/>
          <p:cNvSpPr txBox="1">
            <a:spLocks/>
          </p:cNvSpPr>
          <p:nvPr/>
        </p:nvSpPr>
        <p:spPr>
          <a:xfrm>
            <a:off x="1371600" y="5627810"/>
            <a:ext cx="6400800" cy="8920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accent6">
                    <a:lumMod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i="1" dirty="0">
                <a:solidFill>
                  <a:schemeClr val="tx2"/>
                </a:solidFill>
              </a:rPr>
              <a:t>The training materials were developed through collaborative testing of SPS hospitals dedicated to improving the disclosure process</a:t>
            </a:r>
          </a:p>
        </p:txBody>
      </p:sp>
    </p:spTree>
    <p:extLst>
      <p:ext uri="{BB962C8B-B14F-4D97-AF65-F5344CB8AC3E}">
        <p14:creationId xmlns:p14="http://schemas.microsoft.com/office/powerpoint/2010/main" val="388920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Following an Event, Patients and Families </a:t>
            </a:r>
            <a:r>
              <a:rPr lang="en-US" sz="4000" b="1" i="1" u="sng" dirty="0"/>
              <a:t>Want</a:t>
            </a:r>
            <a:r>
              <a:rPr lang="en-US" sz="4000" i="1" dirty="0"/>
              <a:t> . . .</a:t>
            </a:r>
          </a:p>
        </p:txBody>
      </p:sp>
      <p:sp>
        <p:nvSpPr>
          <p:cNvPr id="3" name="Content Placeholder 2"/>
          <p:cNvSpPr>
            <a:spLocks noGrp="1"/>
          </p:cNvSpPr>
          <p:nvPr>
            <p:ph idx="1"/>
          </p:nvPr>
        </p:nvSpPr>
        <p:spPr/>
        <p:txBody>
          <a:bodyPr>
            <a:normAutofit fontScale="92500" lnSpcReduction="20000"/>
          </a:bodyPr>
          <a:lstStyle/>
          <a:p>
            <a:r>
              <a:rPr lang="en-US" sz="2400" dirty="0"/>
              <a:t>Timely communication</a:t>
            </a:r>
          </a:p>
          <a:p>
            <a:r>
              <a:rPr lang="en-US" sz="2400" dirty="0"/>
              <a:t>The </a:t>
            </a:r>
            <a:r>
              <a:rPr lang="en-US" sz="2400" b="1" dirty="0">
                <a:solidFill>
                  <a:schemeClr val="tx2"/>
                </a:solidFill>
              </a:rPr>
              <a:t>TRUTH</a:t>
            </a:r>
          </a:p>
          <a:p>
            <a:r>
              <a:rPr lang="en-US" sz="2400" dirty="0"/>
              <a:t>The Facts</a:t>
            </a:r>
          </a:p>
          <a:p>
            <a:r>
              <a:rPr lang="en-US" sz="2400" dirty="0"/>
              <a:t>Emotional First-Aid</a:t>
            </a:r>
          </a:p>
          <a:p>
            <a:pPr marL="36576" indent="0">
              <a:buNone/>
            </a:pPr>
            <a:endParaRPr lang="en-US" sz="900" dirty="0"/>
          </a:p>
          <a:p>
            <a:pPr lvl="1"/>
            <a:r>
              <a:rPr lang="en-US" sz="2000" dirty="0"/>
              <a:t>Empathy and compassion</a:t>
            </a:r>
          </a:p>
          <a:p>
            <a:pPr lvl="1"/>
            <a:r>
              <a:rPr lang="en-US" sz="2000" dirty="0"/>
              <a:t>Recognition and validation of emotions</a:t>
            </a:r>
          </a:p>
          <a:p>
            <a:pPr lvl="1"/>
            <a:r>
              <a:rPr lang="en-US" sz="2000" b="1" dirty="0"/>
              <a:t>Non-abandonment</a:t>
            </a:r>
            <a:r>
              <a:rPr lang="en-US" sz="2000" dirty="0"/>
              <a:t>:  silence and evasion breed distrust and   			     compound grief</a:t>
            </a:r>
            <a:br>
              <a:rPr lang="en-US" sz="2000" dirty="0"/>
            </a:br>
            <a:br>
              <a:rPr lang="en-US" sz="2000" dirty="0"/>
            </a:br>
            <a:r>
              <a:rPr lang="en-US" sz="2000" dirty="0"/>
              <a:t>What we hear:  </a:t>
            </a:r>
            <a:r>
              <a:rPr lang="en-US" sz="1900" i="1" dirty="0">
                <a:solidFill>
                  <a:schemeClr val="tx2"/>
                </a:solidFill>
              </a:rPr>
              <a:t>“What we needed was for someone to reach out and connect with us in human terms.” </a:t>
            </a:r>
            <a:br>
              <a:rPr lang="en-US" sz="1900" i="1" dirty="0">
                <a:solidFill>
                  <a:schemeClr val="tx2"/>
                </a:solidFill>
              </a:rPr>
            </a:br>
            <a:endParaRPr lang="en-US" sz="900" dirty="0">
              <a:solidFill>
                <a:schemeClr val="tx2"/>
              </a:solidFill>
            </a:endParaRPr>
          </a:p>
          <a:p>
            <a:r>
              <a:rPr lang="en-US" sz="2400" dirty="0"/>
              <a:t>Accountability, including </a:t>
            </a:r>
            <a:r>
              <a:rPr lang="en-US" sz="2400" i="1" dirty="0"/>
              <a:t>blameless apology</a:t>
            </a:r>
          </a:p>
          <a:p>
            <a:r>
              <a:rPr lang="en-US" sz="2400" dirty="0"/>
              <a:t>Future Prevention</a:t>
            </a:r>
          </a:p>
          <a:p>
            <a:r>
              <a:rPr lang="en-US" sz="2400" dirty="0"/>
              <a:t>Remediation</a:t>
            </a:r>
            <a:endParaRPr lang="en-US" sz="2400" dirty="0">
              <a:solidFill>
                <a:schemeClr val="tx2"/>
              </a:solidFill>
            </a:endParaRPr>
          </a:p>
        </p:txBody>
      </p:sp>
    </p:spTree>
    <p:extLst>
      <p:ext uri="{BB962C8B-B14F-4D97-AF65-F5344CB8AC3E}">
        <p14:creationId xmlns:p14="http://schemas.microsoft.com/office/powerpoint/2010/main" val="1165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Following an Event, Patients and Families </a:t>
            </a:r>
            <a:r>
              <a:rPr lang="en-US" b="1" i="1" u="sng" dirty="0"/>
              <a:t>Want</a:t>
            </a:r>
            <a:r>
              <a:rPr lang="en-US" i="1" dirty="0"/>
              <a:t> . . .</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3400" b="1" dirty="0"/>
              <a:t>What’s the families perspective? </a:t>
            </a:r>
          </a:p>
          <a:p>
            <a:pPr marL="0" indent="0">
              <a:buNone/>
            </a:pPr>
            <a:endParaRPr lang="en-US" sz="3400" dirty="0"/>
          </a:p>
          <a:p>
            <a:pPr marL="36576" indent="0">
              <a:buNone/>
            </a:pPr>
            <a:r>
              <a:rPr lang="en-US" dirty="0"/>
              <a:t>Perspective:</a:t>
            </a:r>
          </a:p>
          <a:p>
            <a:pPr marL="36576" indent="0">
              <a:buNone/>
            </a:pPr>
            <a:r>
              <a:rPr lang="en-US" dirty="0"/>
              <a:t>	“(There are) </a:t>
            </a:r>
            <a:r>
              <a:rPr lang="en-US" b="1" i="1" dirty="0">
                <a:solidFill>
                  <a:schemeClr val="tx2"/>
                </a:solidFill>
              </a:rPr>
              <a:t>three</a:t>
            </a:r>
            <a:r>
              <a:rPr lang="en-US" b="1" i="1" dirty="0">
                <a:solidFill>
                  <a:srgbClr val="FFC000"/>
                </a:solidFill>
              </a:rPr>
              <a:t> </a:t>
            </a:r>
            <a:r>
              <a:rPr lang="en-US" dirty="0"/>
              <a:t>(potentially avoidable)</a:t>
            </a:r>
            <a:r>
              <a:rPr lang="en-US" dirty="0">
                <a:solidFill>
                  <a:schemeClr val="accent6">
                    <a:lumMod val="75000"/>
                  </a:schemeClr>
                </a:solidFill>
              </a:rPr>
              <a:t> </a:t>
            </a:r>
            <a:r>
              <a:rPr lang="en-US" b="1" i="1" dirty="0">
                <a:solidFill>
                  <a:schemeClr val="tx2"/>
                </a:solidFill>
              </a:rPr>
              <a:t>deadly sins . . . </a:t>
            </a:r>
            <a:r>
              <a:rPr lang="en-US" dirty="0"/>
              <a:t>:</a:t>
            </a:r>
          </a:p>
          <a:p>
            <a:pPr marL="36576" indent="0">
              <a:buNone/>
            </a:pPr>
            <a:endParaRPr lang="en-US" sz="2300" dirty="0"/>
          </a:p>
          <a:p>
            <a:pPr marL="36576" indent="0">
              <a:buNone/>
            </a:pPr>
            <a:r>
              <a:rPr lang="en-US" dirty="0"/>
              <a:t>	(1)  </a:t>
            </a:r>
            <a:r>
              <a:rPr lang="en-US" i="1" dirty="0"/>
              <a:t>You may be busy with lots of cases, but this is the only case that matters to this family.</a:t>
            </a:r>
          </a:p>
          <a:p>
            <a:pPr marL="36576" indent="0">
              <a:buNone/>
            </a:pPr>
            <a:endParaRPr lang="en-US" dirty="0"/>
          </a:p>
          <a:p>
            <a:pPr marL="36576" indent="0">
              <a:buNone/>
            </a:pPr>
            <a:r>
              <a:rPr lang="en-US" dirty="0"/>
              <a:t>	(2)  </a:t>
            </a:r>
            <a:r>
              <a:rPr lang="en-US" i="1" dirty="0"/>
              <a:t>You don’t have to have something new to report to touch base, see how they are doing, and see if you can help them.</a:t>
            </a:r>
          </a:p>
          <a:p>
            <a:pPr marL="36576" indent="0">
              <a:buNone/>
            </a:pPr>
            <a:endParaRPr lang="en-US" sz="3400" dirty="0"/>
          </a:p>
          <a:p>
            <a:pPr marL="36576" indent="0">
              <a:buNone/>
            </a:pPr>
            <a:r>
              <a:rPr lang="en-US" dirty="0"/>
              <a:t>	(3)  </a:t>
            </a:r>
            <a:r>
              <a:rPr lang="en-US" i="1" dirty="0"/>
              <a:t>Just because a family doesn’t call, don’t assume everything is OK.”</a:t>
            </a:r>
          </a:p>
          <a:p>
            <a:pPr marL="36576" indent="0">
              <a:buNone/>
            </a:pPr>
            <a:endParaRPr lang="en-US" sz="2300" dirty="0"/>
          </a:p>
          <a:p>
            <a:pPr marL="36576" indent="0">
              <a:buNone/>
            </a:pPr>
            <a:r>
              <a:rPr lang="en-US" dirty="0"/>
              <a:t>			</a:t>
            </a:r>
            <a:r>
              <a:rPr lang="en-US" sz="2900" dirty="0">
                <a:solidFill>
                  <a:schemeClr val="tx2"/>
                </a:solidFill>
              </a:rPr>
              <a:t>      </a:t>
            </a:r>
            <a:r>
              <a:rPr lang="en-US" sz="2600" dirty="0">
                <a:solidFill>
                  <a:schemeClr val="tx2"/>
                </a:solidFill>
              </a:rPr>
              <a:t>Doug Wojcieszak; Founder:  Sorry Works!</a:t>
            </a:r>
          </a:p>
        </p:txBody>
      </p:sp>
    </p:spTree>
    <p:extLst>
      <p:ext uri="{BB962C8B-B14F-4D97-AF65-F5344CB8AC3E}">
        <p14:creationId xmlns:p14="http://schemas.microsoft.com/office/powerpoint/2010/main" val="66047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62771"/>
            <a:ext cx="6172200" cy="499231"/>
          </a:xfrm>
        </p:spPr>
        <p:txBody>
          <a:bodyPr>
            <a:normAutofit fontScale="90000"/>
          </a:bodyPr>
          <a:lstStyle/>
          <a:p>
            <a:r>
              <a:rPr lang="en-US" dirty="0"/>
              <a:t>Disclosure Process Map</a:t>
            </a:r>
          </a:p>
        </p:txBody>
      </p:sp>
      <p:sp>
        <p:nvSpPr>
          <p:cNvPr id="3" name="Rectangle 2"/>
          <p:cNvSpPr/>
          <p:nvPr/>
        </p:nvSpPr>
        <p:spPr>
          <a:xfrm>
            <a:off x="587603" y="6563797"/>
            <a:ext cx="1037690" cy="19264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en-US" sz="900" dirty="0" err="1"/>
              <a:t>Ver</a:t>
            </a:r>
            <a:r>
              <a:rPr lang="en-US" sz="900" dirty="0"/>
              <a:t>: 12/8/2016</a:t>
            </a:r>
          </a:p>
        </p:txBody>
      </p:sp>
      <p:sp>
        <p:nvSpPr>
          <p:cNvPr id="106" name="Flowchart: Process 105"/>
          <p:cNvSpPr/>
          <p:nvPr/>
        </p:nvSpPr>
        <p:spPr>
          <a:xfrm>
            <a:off x="7196670" y="1090891"/>
            <a:ext cx="1645920" cy="104933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Notify institution:</a:t>
            </a:r>
          </a:p>
          <a:p>
            <a:pPr marL="228600" indent="-228600">
              <a:buFont typeface="+mj-lt"/>
              <a:buAutoNum type="arabicPeriod"/>
            </a:pPr>
            <a:r>
              <a:rPr lang="en-US" sz="1100" dirty="0"/>
              <a:t>Risk consultation</a:t>
            </a:r>
          </a:p>
          <a:p>
            <a:pPr marL="228600" indent="-228600">
              <a:buFont typeface="+mj-lt"/>
              <a:buAutoNum type="arabicPeriod"/>
            </a:pPr>
            <a:r>
              <a:rPr lang="en-US" sz="1100" dirty="0"/>
              <a:t>Activate crisis management team, if needed</a:t>
            </a:r>
          </a:p>
        </p:txBody>
      </p:sp>
      <p:sp>
        <p:nvSpPr>
          <p:cNvPr id="107" name="Flowchart: Process 106"/>
          <p:cNvSpPr/>
          <p:nvPr/>
        </p:nvSpPr>
        <p:spPr>
          <a:xfrm>
            <a:off x="7196670" y="5275442"/>
            <a:ext cx="1645920" cy="45720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Share formal investigations results with the family</a:t>
            </a:r>
          </a:p>
        </p:txBody>
      </p:sp>
      <p:sp>
        <p:nvSpPr>
          <p:cNvPr id="109" name="Flowchart: Process 108"/>
          <p:cNvSpPr/>
          <p:nvPr/>
        </p:nvSpPr>
        <p:spPr>
          <a:xfrm>
            <a:off x="7196670" y="2933202"/>
            <a:ext cx="1645920" cy="997019"/>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t>Medical Record Documentation</a:t>
            </a:r>
          </a:p>
          <a:p>
            <a:pPr algn="ctr"/>
            <a:r>
              <a:rPr lang="en-US" sz="1100" dirty="0"/>
              <a:t>Document  family disclosure in the EMR and follow any regulatory notification requirements</a:t>
            </a:r>
          </a:p>
        </p:txBody>
      </p:sp>
      <p:sp>
        <p:nvSpPr>
          <p:cNvPr id="111" name="Flowchart: Process 110"/>
          <p:cNvSpPr/>
          <p:nvPr/>
        </p:nvSpPr>
        <p:spPr>
          <a:xfrm>
            <a:off x="2665202" y="5275442"/>
            <a:ext cx="1645920" cy="45720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Formal investigation by institution (RCA/ACA)</a:t>
            </a:r>
          </a:p>
        </p:txBody>
      </p:sp>
      <p:sp>
        <p:nvSpPr>
          <p:cNvPr id="113" name="Flowchart: Process 112"/>
          <p:cNvSpPr/>
          <p:nvPr/>
        </p:nvSpPr>
        <p:spPr>
          <a:xfrm>
            <a:off x="2665202" y="2841255"/>
            <a:ext cx="1645920" cy="1180913"/>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t>Disclosure Conversation</a:t>
            </a:r>
          </a:p>
          <a:p>
            <a:pPr algn="ctr"/>
            <a:r>
              <a:rPr lang="en-US" sz="1100" dirty="0"/>
              <a:t>Blameless apology and disclosure of medical facts regarding the unexpected event to the family including mitigation plan</a:t>
            </a:r>
          </a:p>
        </p:txBody>
      </p:sp>
      <p:sp>
        <p:nvSpPr>
          <p:cNvPr id="114" name="Flowchart: Process 113"/>
          <p:cNvSpPr/>
          <p:nvPr/>
        </p:nvSpPr>
        <p:spPr>
          <a:xfrm>
            <a:off x="2665202" y="1163382"/>
            <a:ext cx="1645920" cy="90435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Recognized potential deviation of an unexpected event that could lead to potential harm</a:t>
            </a:r>
          </a:p>
        </p:txBody>
      </p:sp>
      <p:sp>
        <p:nvSpPr>
          <p:cNvPr id="115" name="Flowchart: Process 114"/>
          <p:cNvSpPr/>
          <p:nvPr/>
        </p:nvSpPr>
        <p:spPr>
          <a:xfrm>
            <a:off x="4930936" y="5275442"/>
            <a:ext cx="1645920" cy="45720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Activation of support and 2</a:t>
            </a:r>
            <a:r>
              <a:rPr lang="en-US" sz="1100" baseline="30000" dirty="0"/>
              <a:t>nd</a:t>
            </a:r>
            <a:r>
              <a:rPr lang="en-US" sz="1100" dirty="0"/>
              <a:t> victims</a:t>
            </a:r>
          </a:p>
        </p:txBody>
      </p:sp>
      <p:sp>
        <p:nvSpPr>
          <p:cNvPr id="116" name="Flowchart: Terminator 115"/>
          <p:cNvSpPr/>
          <p:nvPr/>
        </p:nvSpPr>
        <p:spPr>
          <a:xfrm>
            <a:off x="5130708" y="6135025"/>
            <a:ext cx="1737360" cy="512064"/>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a:t>Completed investigation and communication to relevant parties</a:t>
            </a:r>
          </a:p>
        </p:txBody>
      </p:sp>
      <p:sp>
        <p:nvSpPr>
          <p:cNvPr id="117" name="Flowchart: Process 116"/>
          <p:cNvSpPr/>
          <p:nvPr/>
        </p:nvSpPr>
        <p:spPr>
          <a:xfrm>
            <a:off x="4930936" y="1340598"/>
            <a:ext cx="1645920" cy="54991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Initial investigation to determine facts</a:t>
            </a:r>
          </a:p>
        </p:txBody>
      </p:sp>
      <p:grpSp>
        <p:nvGrpSpPr>
          <p:cNvPr id="174" name="Group 173"/>
          <p:cNvGrpSpPr/>
          <p:nvPr/>
        </p:nvGrpSpPr>
        <p:grpSpPr>
          <a:xfrm>
            <a:off x="399468" y="4696032"/>
            <a:ext cx="1645920" cy="1616020"/>
            <a:chOff x="399468" y="4543628"/>
            <a:chExt cx="1645920" cy="1616020"/>
          </a:xfrm>
        </p:grpSpPr>
        <p:sp>
          <p:nvSpPr>
            <p:cNvPr id="110" name="Flowchart: Process 109"/>
            <p:cNvSpPr/>
            <p:nvPr/>
          </p:nvSpPr>
          <p:spPr>
            <a:xfrm>
              <a:off x="399468" y="4543628"/>
              <a:ext cx="1645920" cy="551662"/>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Establish ongoing family contact and ask the family’s preference</a:t>
              </a:r>
            </a:p>
          </p:txBody>
        </p:sp>
        <p:sp>
          <p:nvSpPr>
            <p:cNvPr id="112" name="Flowchart: Process 111"/>
            <p:cNvSpPr/>
            <p:nvPr/>
          </p:nvSpPr>
          <p:spPr>
            <a:xfrm>
              <a:off x="399468" y="5170396"/>
              <a:ext cx="1645920" cy="54864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Follow-up communication with the family</a:t>
              </a:r>
            </a:p>
          </p:txBody>
        </p:sp>
        <p:sp>
          <p:nvSpPr>
            <p:cNvPr id="118" name="Flowchart: Process 117"/>
            <p:cNvSpPr/>
            <p:nvPr/>
          </p:nvSpPr>
          <p:spPr>
            <a:xfrm>
              <a:off x="399468" y="5788030"/>
              <a:ext cx="1645920" cy="371618"/>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Determine level of harm</a:t>
              </a:r>
            </a:p>
          </p:txBody>
        </p:sp>
      </p:grpSp>
      <p:sp>
        <p:nvSpPr>
          <p:cNvPr id="119" name="Flowchart: Process 118"/>
          <p:cNvSpPr/>
          <p:nvPr/>
        </p:nvSpPr>
        <p:spPr>
          <a:xfrm>
            <a:off x="399468" y="2632271"/>
            <a:ext cx="1645920" cy="1598881"/>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t>Disclosure Huddle</a:t>
            </a:r>
          </a:p>
          <a:p>
            <a:pPr marL="228600" indent="-228600">
              <a:buAutoNum type="arabicPeriod"/>
            </a:pPr>
            <a:r>
              <a:rPr lang="en-US" sz="1100" dirty="0"/>
              <a:t>Develop disclosure plan to the family</a:t>
            </a:r>
          </a:p>
          <a:p>
            <a:pPr marL="228600" indent="-228600">
              <a:buAutoNum type="arabicPeriod"/>
            </a:pPr>
            <a:r>
              <a:rPr lang="en-US" sz="1100" dirty="0"/>
              <a:t>ID person to notify the family &amp; JIT training for initial blameless apology</a:t>
            </a:r>
          </a:p>
          <a:p>
            <a:pPr marL="228600" indent="-228600">
              <a:buAutoNum type="arabicPeriod"/>
            </a:pPr>
            <a:r>
              <a:rPr lang="en-US" sz="1100" dirty="0"/>
              <a:t>ID ongoing family staff contact</a:t>
            </a:r>
          </a:p>
        </p:txBody>
      </p:sp>
      <p:sp>
        <p:nvSpPr>
          <p:cNvPr id="120" name="Flowchart: Terminator 119"/>
          <p:cNvSpPr/>
          <p:nvPr/>
        </p:nvSpPr>
        <p:spPr>
          <a:xfrm>
            <a:off x="399468" y="428140"/>
            <a:ext cx="1645920" cy="511717"/>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a:t>Stabilize and attend to the medical needs of the patient</a:t>
            </a:r>
          </a:p>
        </p:txBody>
      </p:sp>
      <p:cxnSp>
        <p:nvCxnSpPr>
          <p:cNvPr id="121" name="Straight Arrow Connector 120"/>
          <p:cNvCxnSpPr>
            <a:stCxn id="120" idx="2"/>
            <a:endCxn id="142" idx="0"/>
          </p:cNvCxnSpPr>
          <p:nvPr/>
        </p:nvCxnSpPr>
        <p:spPr>
          <a:xfrm>
            <a:off x="1222428" y="939857"/>
            <a:ext cx="0" cy="3883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19" idx="3"/>
            <a:endCxn id="113" idx="1"/>
          </p:cNvCxnSpPr>
          <p:nvPr/>
        </p:nvCxnSpPr>
        <p:spPr>
          <a:xfrm>
            <a:off x="2045388" y="3431712"/>
            <a:ext cx="61981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115" idx="3"/>
            <a:endCxn id="107" idx="1"/>
          </p:cNvCxnSpPr>
          <p:nvPr/>
        </p:nvCxnSpPr>
        <p:spPr>
          <a:xfrm>
            <a:off x="6576856" y="5504042"/>
            <a:ext cx="61981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6" name="Elbow Connector 125"/>
          <p:cNvCxnSpPr>
            <a:stCxn id="106" idx="2"/>
            <a:endCxn id="119" idx="0"/>
          </p:cNvCxnSpPr>
          <p:nvPr/>
        </p:nvCxnSpPr>
        <p:spPr>
          <a:xfrm rot="5400000">
            <a:off x="4375006" y="-1012354"/>
            <a:ext cx="492047" cy="679720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11" idx="3"/>
            <a:endCxn id="115" idx="1"/>
          </p:cNvCxnSpPr>
          <p:nvPr/>
        </p:nvCxnSpPr>
        <p:spPr>
          <a:xfrm>
            <a:off x="4311122" y="5504042"/>
            <a:ext cx="61981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a:stCxn id="118" idx="3"/>
            <a:endCxn id="111" idx="1"/>
          </p:cNvCxnSpPr>
          <p:nvPr/>
        </p:nvCxnSpPr>
        <p:spPr>
          <a:xfrm flipV="1">
            <a:off x="2045388" y="5504042"/>
            <a:ext cx="619814" cy="622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a:stCxn id="112" idx="3"/>
            <a:endCxn id="111" idx="1"/>
          </p:cNvCxnSpPr>
          <p:nvPr/>
        </p:nvCxnSpPr>
        <p:spPr>
          <a:xfrm flipV="1">
            <a:off x="2045388" y="5504042"/>
            <a:ext cx="619814" cy="930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10" idx="3"/>
            <a:endCxn id="111" idx="1"/>
          </p:cNvCxnSpPr>
          <p:nvPr/>
        </p:nvCxnSpPr>
        <p:spPr>
          <a:xfrm>
            <a:off x="2045388" y="4971863"/>
            <a:ext cx="619814" cy="5321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2" name="Elbow Connector 131"/>
          <p:cNvCxnSpPr>
            <a:stCxn id="107" idx="2"/>
            <a:endCxn id="116" idx="0"/>
          </p:cNvCxnSpPr>
          <p:nvPr/>
        </p:nvCxnSpPr>
        <p:spPr>
          <a:xfrm rot="5400000">
            <a:off x="6808318" y="4923712"/>
            <a:ext cx="402383" cy="202024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3" name="Elbow Connector 132"/>
          <p:cNvCxnSpPr>
            <a:stCxn id="109" idx="3"/>
            <a:endCxn id="118" idx="1"/>
          </p:cNvCxnSpPr>
          <p:nvPr/>
        </p:nvCxnSpPr>
        <p:spPr>
          <a:xfrm flipH="1">
            <a:off x="399468" y="3431712"/>
            <a:ext cx="8443122" cy="2694531"/>
          </a:xfrm>
          <a:prstGeom prst="bentConnector5">
            <a:avLst>
              <a:gd name="adj1" fmla="val -2708"/>
              <a:gd name="adj2" fmla="val 37538"/>
              <a:gd name="adj3" fmla="val 102708"/>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4" name="Elbow Connector 133"/>
          <p:cNvCxnSpPr>
            <a:stCxn id="109" idx="3"/>
            <a:endCxn id="112" idx="1"/>
          </p:cNvCxnSpPr>
          <p:nvPr/>
        </p:nvCxnSpPr>
        <p:spPr>
          <a:xfrm flipH="1">
            <a:off x="399468" y="3431712"/>
            <a:ext cx="8443122" cy="2165408"/>
          </a:xfrm>
          <a:prstGeom prst="bentConnector5">
            <a:avLst>
              <a:gd name="adj1" fmla="val -2708"/>
              <a:gd name="adj2" fmla="val 46819"/>
              <a:gd name="adj3" fmla="val 102708"/>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5" name="Elbow Connector 134"/>
          <p:cNvCxnSpPr>
            <a:stCxn id="109" idx="3"/>
            <a:endCxn id="110" idx="1"/>
          </p:cNvCxnSpPr>
          <p:nvPr/>
        </p:nvCxnSpPr>
        <p:spPr>
          <a:xfrm flipH="1">
            <a:off x="399468" y="3431712"/>
            <a:ext cx="8443122" cy="1540151"/>
          </a:xfrm>
          <a:prstGeom prst="bentConnector5">
            <a:avLst>
              <a:gd name="adj1" fmla="val -2708"/>
              <a:gd name="adj2" fmla="val 65711"/>
              <a:gd name="adj3" fmla="val 102708"/>
            </a:avLst>
          </a:prstGeom>
          <a:ln>
            <a:tailEnd type="triangle"/>
          </a:ln>
        </p:spPr>
        <p:style>
          <a:lnRef idx="2">
            <a:schemeClr val="accent1"/>
          </a:lnRef>
          <a:fillRef idx="0">
            <a:schemeClr val="accent1"/>
          </a:fillRef>
          <a:effectRef idx="1">
            <a:schemeClr val="accent1"/>
          </a:effectRef>
          <a:fontRef idx="minor">
            <a:schemeClr val="tx1"/>
          </a:fontRef>
        </p:style>
      </p:cxnSp>
      <p:sp>
        <p:nvSpPr>
          <p:cNvPr id="136" name="Rectangle 135"/>
          <p:cNvSpPr/>
          <p:nvPr/>
        </p:nvSpPr>
        <p:spPr>
          <a:xfrm>
            <a:off x="3443402" y="6222715"/>
            <a:ext cx="137160" cy="1371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7" name="Rectangle 136"/>
          <p:cNvSpPr/>
          <p:nvPr/>
        </p:nvSpPr>
        <p:spPr>
          <a:xfrm>
            <a:off x="3443402" y="6355209"/>
            <a:ext cx="137160" cy="1371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8" name="Rectangle 137"/>
          <p:cNvSpPr/>
          <p:nvPr/>
        </p:nvSpPr>
        <p:spPr>
          <a:xfrm>
            <a:off x="3443402" y="6487703"/>
            <a:ext cx="137160" cy="1371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9" name="TextBox 138"/>
          <p:cNvSpPr txBox="1"/>
          <p:nvPr/>
        </p:nvSpPr>
        <p:spPr>
          <a:xfrm>
            <a:off x="3568785" y="6163537"/>
            <a:ext cx="1245212" cy="246221"/>
          </a:xfrm>
          <a:prstGeom prst="rect">
            <a:avLst/>
          </a:prstGeom>
          <a:noFill/>
        </p:spPr>
        <p:txBody>
          <a:bodyPr wrap="square" rtlCol="0">
            <a:spAutoFit/>
          </a:bodyPr>
          <a:lstStyle/>
          <a:p>
            <a:r>
              <a:rPr lang="en-US" sz="1000" dirty="0"/>
              <a:t>Process start/stop</a:t>
            </a:r>
          </a:p>
        </p:txBody>
      </p:sp>
      <p:sp>
        <p:nvSpPr>
          <p:cNvPr id="140" name="TextBox 139"/>
          <p:cNvSpPr txBox="1"/>
          <p:nvPr/>
        </p:nvSpPr>
        <p:spPr>
          <a:xfrm>
            <a:off x="3568785" y="6296462"/>
            <a:ext cx="1245212" cy="246221"/>
          </a:xfrm>
          <a:prstGeom prst="rect">
            <a:avLst/>
          </a:prstGeom>
          <a:noFill/>
        </p:spPr>
        <p:txBody>
          <a:bodyPr wrap="square" rtlCol="0">
            <a:spAutoFit/>
          </a:bodyPr>
          <a:lstStyle/>
          <a:p>
            <a:r>
              <a:rPr lang="en-US" sz="1000" dirty="0"/>
              <a:t>Active improvement</a:t>
            </a:r>
          </a:p>
        </p:txBody>
      </p:sp>
      <p:sp>
        <p:nvSpPr>
          <p:cNvPr id="141" name="TextBox 140"/>
          <p:cNvSpPr txBox="1"/>
          <p:nvPr/>
        </p:nvSpPr>
        <p:spPr>
          <a:xfrm>
            <a:off x="3568786" y="6432937"/>
            <a:ext cx="1449603" cy="246221"/>
          </a:xfrm>
          <a:prstGeom prst="rect">
            <a:avLst/>
          </a:prstGeom>
          <a:noFill/>
        </p:spPr>
        <p:txBody>
          <a:bodyPr wrap="square" rtlCol="0">
            <a:spAutoFit/>
          </a:bodyPr>
          <a:lstStyle/>
          <a:p>
            <a:r>
              <a:rPr lang="en-US" sz="1000" dirty="0"/>
              <a:t>Future improvement</a:t>
            </a:r>
          </a:p>
        </p:txBody>
      </p:sp>
      <p:sp>
        <p:nvSpPr>
          <p:cNvPr id="142" name="Flowchart: Process 141"/>
          <p:cNvSpPr/>
          <p:nvPr/>
        </p:nvSpPr>
        <p:spPr>
          <a:xfrm>
            <a:off x="399468" y="1328191"/>
            <a:ext cx="1645920" cy="57473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Sequester involved equipment, materials, and medications</a:t>
            </a:r>
          </a:p>
        </p:txBody>
      </p:sp>
      <p:cxnSp>
        <p:nvCxnSpPr>
          <p:cNvPr id="143" name="Straight Arrow Connector 142"/>
          <p:cNvCxnSpPr>
            <a:stCxn id="117" idx="3"/>
            <a:endCxn id="106" idx="1"/>
          </p:cNvCxnSpPr>
          <p:nvPr/>
        </p:nvCxnSpPr>
        <p:spPr>
          <a:xfrm>
            <a:off x="6576856" y="1615556"/>
            <a:ext cx="619814" cy="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a:stCxn id="114" idx="3"/>
            <a:endCxn id="117" idx="1"/>
          </p:cNvCxnSpPr>
          <p:nvPr/>
        </p:nvCxnSpPr>
        <p:spPr>
          <a:xfrm flipV="1">
            <a:off x="4311122" y="1615556"/>
            <a:ext cx="619814" cy="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42" idx="3"/>
            <a:endCxn id="114" idx="1"/>
          </p:cNvCxnSpPr>
          <p:nvPr/>
        </p:nvCxnSpPr>
        <p:spPr>
          <a:xfrm>
            <a:off x="2045388" y="1615558"/>
            <a:ext cx="61981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6" name="Flowchart: Process 145"/>
          <p:cNvSpPr/>
          <p:nvPr/>
        </p:nvSpPr>
        <p:spPr>
          <a:xfrm>
            <a:off x="4930936" y="2974511"/>
            <a:ext cx="1645920" cy="914400"/>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t>Post Disclosure Debriefing</a:t>
            </a:r>
          </a:p>
          <a:p>
            <a:pPr algn="ctr"/>
            <a:r>
              <a:rPr lang="en-US" sz="1100" dirty="0"/>
              <a:t>Confirm next steps and prepare for documentation</a:t>
            </a:r>
          </a:p>
        </p:txBody>
      </p:sp>
      <p:cxnSp>
        <p:nvCxnSpPr>
          <p:cNvPr id="147" name="Straight Arrow Connector 146"/>
          <p:cNvCxnSpPr>
            <a:stCxn id="113" idx="3"/>
            <a:endCxn id="146" idx="1"/>
          </p:cNvCxnSpPr>
          <p:nvPr/>
        </p:nvCxnSpPr>
        <p:spPr>
          <a:xfrm flipV="1">
            <a:off x="4311122" y="3431711"/>
            <a:ext cx="619814"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146" idx="3"/>
            <a:endCxn id="109" idx="1"/>
          </p:cNvCxnSpPr>
          <p:nvPr/>
        </p:nvCxnSpPr>
        <p:spPr>
          <a:xfrm>
            <a:off x="6576856" y="3431711"/>
            <a:ext cx="619814"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87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Disclosure Training Outline</a:t>
            </a:r>
            <a:endParaRPr lang="en-US" sz="4000" b="1" dirty="0"/>
          </a:p>
        </p:txBody>
      </p:sp>
      <p:sp>
        <p:nvSpPr>
          <p:cNvPr id="3" name="Content Placeholder 2"/>
          <p:cNvSpPr>
            <a:spLocks noGrp="1"/>
          </p:cNvSpPr>
          <p:nvPr>
            <p:ph idx="1"/>
          </p:nvPr>
        </p:nvSpPr>
        <p:spPr>
          <a:xfrm>
            <a:off x="457200" y="1956816"/>
            <a:ext cx="5797296" cy="4169347"/>
          </a:xfrm>
        </p:spPr>
        <p:txBody>
          <a:bodyPr>
            <a:normAutofit/>
          </a:bodyPr>
          <a:lstStyle/>
          <a:p>
            <a:pPr marL="36576" indent="0">
              <a:buNone/>
            </a:pPr>
            <a:r>
              <a:rPr lang="en-US" sz="2800" dirty="0"/>
              <a:t>1. Disclosure </a:t>
            </a:r>
            <a:r>
              <a:rPr lang="en-US" sz="2800" i="1" dirty="0">
                <a:solidFill>
                  <a:schemeClr val="tx2"/>
                </a:solidFill>
              </a:rPr>
              <a:t>HUDDLE</a:t>
            </a:r>
          </a:p>
          <a:p>
            <a:pPr marL="36576" indent="0">
              <a:buNone/>
            </a:pPr>
            <a:r>
              <a:rPr lang="en-US" sz="2800" dirty="0"/>
              <a:t>2. </a:t>
            </a:r>
            <a:r>
              <a:rPr lang="en-US" sz="2800" i="1" dirty="0">
                <a:solidFill>
                  <a:schemeClr val="tx2"/>
                </a:solidFill>
              </a:rPr>
              <a:t>TIPS</a:t>
            </a:r>
            <a:r>
              <a:rPr lang="en-US" sz="2800" dirty="0"/>
              <a:t> for a Respectful Disclosure</a:t>
            </a:r>
          </a:p>
          <a:p>
            <a:pPr marL="36576" indent="0">
              <a:buNone/>
            </a:pPr>
            <a:r>
              <a:rPr lang="en-US" sz="2800" dirty="0"/>
              <a:t>3. Disclosure </a:t>
            </a:r>
            <a:r>
              <a:rPr lang="en-US" sz="2800" i="1" dirty="0">
                <a:solidFill>
                  <a:schemeClr val="tx2"/>
                </a:solidFill>
              </a:rPr>
              <a:t>CONVERSATION</a:t>
            </a:r>
          </a:p>
          <a:p>
            <a:pPr marL="36576" indent="0">
              <a:buNone/>
            </a:pPr>
            <a:r>
              <a:rPr lang="en-US" sz="2800" dirty="0"/>
              <a:t>4. Post Disclosure </a:t>
            </a:r>
            <a:r>
              <a:rPr lang="en-US" sz="2800" i="1" dirty="0">
                <a:solidFill>
                  <a:schemeClr val="tx2"/>
                </a:solidFill>
              </a:rPr>
              <a:t>DEBRIEFING</a:t>
            </a:r>
          </a:p>
          <a:p>
            <a:pPr marL="36576" indent="0">
              <a:buNone/>
            </a:pPr>
            <a:r>
              <a:rPr lang="en-US" sz="2800" dirty="0"/>
              <a:t>5. Medical Record </a:t>
            </a:r>
            <a:r>
              <a:rPr lang="en-US" sz="2800" i="1" dirty="0">
                <a:solidFill>
                  <a:schemeClr val="tx2"/>
                </a:solidFill>
              </a:rPr>
              <a:t>DOCUMENTATION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956816"/>
            <a:ext cx="1767840" cy="2663952"/>
          </a:xfrm>
          <a:prstGeom prst="rect">
            <a:avLst/>
          </a:prstGeom>
          <a:ln w="12700">
            <a:solidFill>
              <a:schemeClr val="tx1"/>
            </a:solidFill>
          </a:ln>
        </p:spPr>
      </p:pic>
    </p:spTree>
    <p:extLst>
      <p:ext uri="{BB962C8B-B14F-4D97-AF65-F5344CB8AC3E}">
        <p14:creationId xmlns:p14="http://schemas.microsoft.com/office/powerpoint/2010/main" val="196166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a:t>
            </a:r>
            <a:r>
              <a:rPr lang="en-US" i="1" dirty="0"/>
              <a:t>HUDDLE</a:t>
            </a:r>
          </a:p>
        </p:txBody>
      </p:sp>
      <p:pic>
        <p:nvPicPr>
          <p:cNvPr id="2050" name="Picture 2" descr="Image result for images of doctors and nurses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513" y="861949"/>
            <a:ext cx="3427108" cy="22825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29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Disclosure HUDDLE</a:t>
            </a:r>
          </a:p>
        </p:txBody>
      </p:sp>
      <p:sp>
        <p:nvSpPr>
          <p:cNvPr id="3" name="Content Placeholder 2"/>
          <p:cNvSpPr>
            <a:spLocks noGrp="1"/>
          </p:cNvSpPr>
          <p:nvPr>
            <p:ph idx="1"/>
          </p:nvPr>
        </p:nvSpPr>
        <p:spPr/>
        <p:txBody>
          <a:bodyPr>
            <a:normAutofit/>
          </a:bodyPr>
          <a:lstStyle/>
          <a:p>
            <a:pPr marL="36576" indent="0">
              <a:buNone/>
            </a:pPr>
            <a:r>
              <a:rPr lang="en-US" sz="2800" b="1" dirty="0"/>
              <a:t>PURPOSE:</a:t>
            </a:r>
          </a:p>
          <a:p>
            <a:pPr marL="36576" indent="0">
              <a:buNone/>
            </a:pPr>
            <a:endParaRPr lang="en-US" sz="2800" dirty="0"/>
          </a:p>
          <a:p>
            <a:pPr marL="36576" indent="0" algn="ctr">
              <a:buNone/>
            </a:pPr>
            <a:r>
              <a:rPr lang="en-US" sz="2800" dirty="0"/>
              <a:t>To gather and review facts of an event to </a:t>
            </a:r>
            <a:r>
              <a:rPr lang="en-US" sz="2800" i="1" dirty="0">
                <a:solidFill>
                  <a:schemeClr val="tx2"/>
                </a:solidFill>
              </a:rPr>
              <a:t>develop</a:t>
            </a:r>
            <a:r>
              <a:rPr lang="en-US" sz="2800" dirty="0"/>
              <a:t> and </a:t>
            </a:r>
            <a:r>
              <a:rPr lang="en-US" sz="2800" i="1" dirty="0">
                <a:solidFill>
                  <a:schemeClr val="tx2"/>
                </a:solidFill>
              </a:rPr>
              <a:t>practice</a:t>
            </a:r>
            <a:r>
              <a:rPr lang="en-US" sz="2800" dirty="0"/>
              <a:t> an organized plan to inform the patient and family.</a:t>
            </a:r>
          </a:p>
        </p:txBody>
      </p:sp>
    </p:spTree>
    <p:extLst>
      <p:ext uri="{BB962C8B-B14F-4D97-AF65-F5344CB8AC3E}">
        <p14:creationId xmlns:p14="http://schemas.microsoft.com/office/powerpoint/2010/main" val="2369018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a:t>Disclosure HUDDLE</a:t>
            </a:r>
          </a:p>
        </p:txBody>
      </p:sp>
      <p:sp>
        <p:nvSpPr>
          <p:cNvPr id="4" name="Content Placeholder 3"/>
          <p:cNvSpPr>
            <a:spLocks noGrp="1"/>
          </p:cNvSpPr>
          <p:nvPr>
            <p:ph idx="1"/>
          </p:nvPr>
        </p:nvSpPr>
        <p:spPr/>
        <p:txBody>
          <a:bodyPr>
            <a:normAutofit/>
          </a:bodyPr>
          <a:lstStyle/>
          <a:p>
            <a:pPr marL="36576" indent="0">
              <a:buNone/>
            </a:pPr>
            <a:r>
              <a:rPr lang="en-US" b="1" dirty="0">
                <a:solidFill>
                  <a:schemeClr val="tx2"/>
                </a:solidFill>
              </a:rPr>
              <a:t>Components:</a:t>
            </a:r>
            <a:endParaRPr lang="en-US" sz="1050" b="1" dirty="0">
              <a:solidFill>
                <a:schemeClr val="tx2"/>
              </a:solidFill>
            </a:endParaRPr>
          </a:p>
          <a:p>
            <a:pPr marL="962406" lvl="1" indent="-514350">
              <a:buFont typeface="+mj-lt"/>
              <a:buAutoNum type="alphaLcParenR"/>
            </a:pPr>
            <a:r>
              <a:rPr lang="en-US" sz="3200" dirty="0"/>
              <a:t>General Information</a:t>
            </a:r>
          </a:p>
          <a:p>
            <a:pPr marL="962406" lvl="1" indent="-514350">
              <a:buFont typeface="+mj-lt"/>
              <a:buAutoNum type="alphaLcParenR"/>
            </a:pPr>
            <a:r>
              <a:rPr lang="en-US" sz="3200" dirty="0"/>
              <a:t>Event FACTS</a:t>
            </a:r>
          </a:p>
          <a:p>
            <a:pPr marL="962406" lvl="1" indent="-514350">
              <a:buFont typeface="+mj-lt"/>
              <a:buAutoNum type="alphaLcParenR"/>
            </a:pPr>
            <a:r>
              <a:rPr lang="en-US" sz="3200" dirty="0"/>
              <a:t>Family Perspective</a:t>
            </a:r>
          </a:p>
          <a:p>
            <a:pPr marL="962406" lvl="1" indent="-514350">
              <a:buFont typeface="+mj-lt"/>
              <a:buAutoNum type="alphaLcParenR"/>
            </a:pPr>
            <a:r>
              <a:rPr lang="en-US" sz="3200" dirty="0"/>
              <a:t>Disclosure Notifications</a:t>
            </a:r>
          </a:p>
        </p:txBody>
      </p:sp>
    </p:spTree>
    <p:extLst>
      <p:ext uri="{BB962C8B-B14F-4D97-AF65-F5344CB8AC3E}">
        <p14:creationId xmlns:p14="http://schemas.microsoft.com/office/powerpoint/2010/main" val="489322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Disclosure HUDDLE</a:t>
            </a:r>
          </a:p>
        </p:txBody>
      </p:sp>
      <p:sp>
        <p:nvSpPr>
          <p:cNvPr id="4" name="Content Placeholder 3"/>
          <p:cNvSpPr>
            <a:spLocks noGrp="1"/>
          </p:cNvSpPr>
          <p:nvPr>
            <p:ph idx="1"/>
          </p:nvPr>
        </p:nvSpPr>
        <p:spPr/>
        <p:txBody>
          <a:bodyPr>
            <a:noAutofit/>
          </a:bodyPr>
          <a:lstStyle/>
          <a:p>
            <a:pPr marL="0" indent="0">
              <a:spcBef>
                <a:spcPts val="0"/>
              </a:spcBef>
              <a:buNone/>
            </a:pPr>
            <a:r>
              <a:rPr lang="en-US" sz="2800" b="1" i="1" dirty="0"/>
              <a:t>a)  General information</a:t>
            </a:r>
          </a:p>
          <a:p>
            <a:pPr marL="0" indent="0">
              <a:spcBef>
                <a:spcPts val="0"/>
              </a:spcBef>
              <a:buNone/>
            </a:pPr>
            <a:endParaRPr lang="en-US" sz="2400" dirty="0"/>
          </a:p>
          <a:p>
            <a:pPr lvl="1">
              <a:spcBef>
                <a:spcPts val="0"/>
              </a:spcBef>
            </a:pPr>
            <a:r>
              <a:rPr lang="en-US" sz="2200" dirty="0"/>
              <a:t>Date / Time / Location of Huddle</a:t>
            </a:r>
          </a:p>
          <a:p>
            <a:pPr lvl="1">
              <a:spcBef>
                <a:spcPts val="0"/>
              </a:spcBef>
            </a:pPr>
            <a:r>
              <a:rPr lang="en-US" sz="2200" dirty="0"/>
              <a:t>Hospital Attendees / Role</a:t>
            </a:r>
          </a:p>
          <a:p>
            <a:pPr lvl="1">
              <a:spcBef>
                <a:spcPts val="0"/>
              </a:spcBef>
            </a:pPr>
            <a:r>
              <a:rPr lang="en-US" sz="2200" dirty="0"/>
              <a:t>ID “Just-In-Time” (JIT) Disclosure Coach</a:t>
            </a:r>
          </a:p>
          <a:p>
            <a:pPr lvl="1">
              <a:spcBef>
                <a:spcPts val="0"/>
              </a:spcBef>
            </a:pPr>
            <a:r>
              <a:rPr lang="en-US" sz="2200" dirty="0"/>
              <a:t>ID Initial Disclosure Spokesperson</a:t>
            </a:r>
          </a:p>
          <a:p>
            <a:pPr lvl="1">
              <a:spcBef>
                <a:spcPts val="0"/>
              </a:spcBef>
            </a:pPr>
            <a:r>
              <a:rPr lang="en-US" sz="2200" dirty="0"/>
              <a:t>Patient Name / Age / Gender / MRN / PMH</a:t>
            </a:r>
          </a:p>
          <a:p>
            <a:pPr lvl="1">
              <a:spcBef>
                <a:spcPts val="0"/>
              </a:spcBef>
            </a:pPr>
            <a:r>
              <a:rPr lang="en-US" sz="2200" dirty="0"/>
              <a:t>ID Legal Guardian(s)</a:t>
            </a:r>
          </a:p>
          <a:p>
            <a:pPr lvl="1">
              <a:spcBef>
                <a:spcPts val="0"/>
              </a:spcBef>
            </a:pPr>
            <a:r>
              <a:rPr lang="en-US" sz="2200" dirty="0"/>
              <a:t>Family Member Names / Relationship</a:t>
            </a:r>
          </a:p>
          <a:p>
            <a:pPr lvl="1">
              <a:spcBef>
                <a:spcPts val="0"/>
              </a:spcBef>
            </a:pPr>
            <a:r>
              <a:rPr lang="en-US" sz="2200" dirty="0"/>
              <a:t>Language Interpreter Need</a:t>
            </a:r>
          </a:p>
        </p:txBody>
      </p:sp>
    </p:spTree>
    <p:extLst>
      <p:ext uri="{BB962C8B-B14F-4D97-AF65-F5344CB8AC3E}">
        <p14:creationId xmlns:p14="http://schemas.microsoft.com/office/powerpoint/2010/main" val="3836922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Disclosure HUDDLE </a:t>
            </a:r>
          </a:p>
        </p:txBody>
      </p:sp>
      <p:sp>
        <p:nvSpPr>
          <p:cNvPr id="4" name="Content Placeholder 3"/>
          <p:cNvSpPr>
            <a:spLocks noGrp="1"/>
          </p:cNvSpPr>
          <p:nvPr>
            <p:ph idx="1"/>
          </p:nvPr>
        </p:nvSpPr>
        <p:spPr/>
        <p:txBody>
          <a:bodyPr>
            <a:noAutofit/>
          </a:bodyPr>
          <a:lstStyle/>
          <a:p>
            <a:pPr marL="36576" indent="0">
              <a:spcBef>
                <a:spcPts val="0"/>
              </a:spcBef>
              <a:buNone/>
            </a:pPr>
            <a:r>
              <a:rPr lang="en-US" sz="2800" b="1" i="1" dirty="0"/>
              <a:t>b) Event FACTS</a:t>
            </a:r>
          </a:p>
          <a:p>
            <a:pPr marL="0" indent="0">
              <a:spcBef>
                <a:spcPts val="0"/>
              </a:spcBef>
              <a:buNone/>
            </a:pPr>
            <a:endParaRPr lang="en-US" sz="2400" dirty="0"/>
          </a:p>
          <a:p>
            <a:pPr lvl="1">
              <a:spcBef>
                <a:spcPts val="0"/>
              </a:spcBef>
            </a:pPr>
            <a:r>
              <a:rPr lang="en-US" sz="2200" dirty="0"/>
              <a:t>Patient’s current status</a:t>
            </a:r>
          </a:p>
          <a:p>
            <a:pPr lvl="1"/>
            <a:r>
              <a:rPr lang="en-US" sz="2200" dirty="0"/>
              <a:t>Description of the event (FACTS)</a:t>
            </a:r>
          </a:p>
          <a:p>
            <a:pPr lvl="1"/>
            <a:r>
              <a:rPr lang="en-US" sz="2200" dirty="0"/>
              <a:t>What service(s) was / were involved with the event</a:t>
            </a:r>
          </a:p>
          <a:p>
            <a:pPr lvl="1"/>
            <a:r>
              <a:rPr lang="en-US" sz="2200" dirty="0"/>
              <a:t>Timeline of the event: When / where did the event happen</a:t>
            </a:r>
          </a:p>
        </p:txBody>
      </p:sp>
    </p:spTree>
    <p:extLst>
      <p:ext uri="{BB962C8B-B14F-4D97-AF65-F5344CB8AC3E}">
        <p14:creationId xmlns:p14="http://schemas.microsoft.com/office/powerpoint/2010/main" val="150417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Disclosure HUDDLE </a:t>
            </a:r>
          </a:p>
        </p:txBody>
      </p:sp>
      <p:sp>
        <p:nvSpPr>
          <p:cNvPr id="4" name="Content Placeholder 3"/>
          <p:cNvSpPr>
            <a:spLocks noGrp="1"/>
          </p:cNvSpPr>
          <p:nvPr>
            <p:ph idx="1"/>
          </p:nvPr>
        </p:nvSpPr>
        <p:spPr/>
        <p:txBody>
          <a:bodyPr>
            <a:noAutofit/>
          </a:bodyPr>
          <a:lstStyle/>
          <a:p>
            <a:pPr marL="36576" indent="0">
              <a:spcBef>
                <a:spcPts val="0"/>
              </a:spcBef>
              <a:buNone/>
            </a:pPr>
            <a:r>
              <a:rPr lang="en-US" sz="2800" b="1" i="1" dirty="0"/>
              <a:t>b) Event FACTS</a:t>
            </a:r>
          </a:p>
          <a:p>
            <a:pPr marL="0" indent="0">
              <a:spcBef>
                <a:spcPts val="0"/>
              </a:spcBef>
              <a:buNone/>
            </a:pPr>
            <a:endParaRPr lang="en-US" sz="2400" dirty="0"/>
          </a:p>
          <a:p>
            <a:pPr lvl="1"/>
            <a:r>
              <a:rPr lang="en-US" sz="2200" dirty="0"/>
              <a:t>When / by whom was the event recognized</a:t>
            </a:r>
          </a:p>
          <a:p>
            <a:pPr lvl="1"/>
            <a:r>
              <a:rPr lang="en-US" sz="2200" dirty="0"/>
              <a:t>When / by whom / to whom was the event reported</a:t>
            </a:r>
          </a:p>
          <a:p>
            <a:pPr lvl="1"/>
            <a:r>
              <a:rPr lang="en-US" sz="2200" dirty="0"/>
              <a:t>What is NOT known</a:t>
            </a:r>
          </a:p>
          <a:p>
            <a:pPr lvl="1"/>
            <a:r>
              <a:rPr lang="en-US" sz="2200" dirty="0"/>
              <a:t>Current patient treatment plan</a:t>
            </a:r>
          </a:p>
          <a:p>
            <a:pPr lvl="1"/>
            <a:r>
              <a:rPr lang="en-US" sz="2200" dirty="0"/>
              <a:t>Future concerns / treatment plan</a:t>
            </a:r>
          </a:p>
        </p:txBody>
      </p:sp>
    </p:spTree>
    <p:extLst>
      <p:ext uri="{BB962C8B-B14F-4D97-AF65-F5344CB8AC3E}">
        <p14:creationId xmlns:p14="http://schemas.microsoft.com/office/powerpoint/2010/main" val="287197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Hospital Responsibility</a:t>
            </a:r>
          </a:p>
        </p:txBody>
      </p:sp>
      <p:sp>
        <p:nvSpPr>
          <p:cNvPr id="5" name="Content Placeholder 4"/>
          <p:cNvSpPr>
            <a:spLocks noGrp="1"/>
          </p:cNvSpPr>
          <p:nvPr>
            <p:ph idx="1"/>
          </p:nvPr>
        </p:nvSpPr>
        <p:spPr/>
        <p:txBody>
          <a:bodyPr>
            <a:normAutofit fontScale="92500" lnSpcReduction="10000"/>
          </a:bodyPr>
          <a:lstStyle/>
          <a:p>
            <a:pPr marL="0" indent="0">
              <a:lnSpc>
                <a:spcPct val="115000"/>
              </a:lnSpc>
              <a:spcAft>
                <a:spcPts val="1000"/>
              </a:spcAft>
              <a:buNone/>
            </a:pPr>
            <a:r>
              <a:rPr lang="en-US" i="1" dirty="0">
                <a:latin typeface="Calibri" panose="020F0502020204030204" pitchFamily="34" charset="0"/>
                <a:ea typeface="Calibri" panose="020F0502020204030204" pitchFamily="34" charset="0"/>
                <a:cs typeface="Times New Roman" panose="02020603050405020304" pitchFamily="18" charset="0"/>
              </a:rPr>
              <a:t>This document is created to provide guidance to start disclosure work – and is not able to meet all local requirements.  As such, each individual hospitals must be responsible to do the following: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1000"/>
              </a:spcAft>
            </a:pPr>
            <a:r>
              <a:rPr lang="en-US" i="1" dirty="0">
                <a:latin typeface="Calibri" panose="020F0502020204030204" pitchFamily="34" charset="0"/>
                <a:ea typeface="Calibri" panose="020F0502020204030204" pitchFamily="34" charset="0"/>
                <a:cs typeface="Times New Roman" panose="02020603050405020304" pitchFamily="18" charset="0"/>
              </a:rPr>
              <a:t>Adjust this training to ensure alignment with your hospital policies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1000"/>
              </a:spcAft>
            </a:pPr>
            <a:r>
              <a:rPr lang="en-US" i="1" dirty="0">
                <a:latin typeface="Calibri" panose="020F0502020204030204" pitchFamily="34" charset="0"/>
                <a:ea typeface="Calibri" panose="020F0502020204030204" pitchFamily="34" charset="0"/>
                <a:cs typeface="Times New Roman" panose="02020603050405020304" pitchFamily="18" charset="0"/>
              </a:rPr>
              <a:t>Ensure this training is compliant with your governing bodies and all applicable regulations</a:t>
            </a:r>
            <a:endParaRPr lang="en-US" dirty="0"/>
          </a:p>
          <a:p>
            <a:pPr marL="0" indent="0">
              <a:buNone/>
            </a:pPr>
            <a:endParaRPr lang="en-US" dirty="0"/>
          </a:p>
        </p:txBody>
      </p:sp>
    </p:spTree>
    <p:extLst>
      <p:ext uri="{BB962C8B-B14F-4D97-AF65-F5344CB8AC3E}">
        <p14:creationId xmlns:p14="http://schemas.microsoft.com/office/powerpoint/2010/main" val="198150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spcBef>
                <a:spcPct val="20000"/>
              </a:spcBef>
            </a:pPr>
            <a:r>
              <a:rPr lang="en-US" dirty="0"/>
              <a:t>Disclosure HUDDLE</a:t>
            </a:r>
          </a:p>
        </p:txBody>
      </p:sp>
      <p:sp>
        <p:nvSpPr>
          <p:cNvPr id="4" name="Content Placeholder 3"/>
          <p:cNvSpPr>
            <a:spLocks noGrp="1"/>
          </p:cNvSpPr>
          <p:nvPr>
            <p:ph idx="1"/>
          </p:nvPr>
        </p:nvSpPr>
        <p:spPr/>
        <p:txBody>
          <a:bodyPr>
            <a:normAutofit/>
          </a:bodyPr>
          <a:lstStyle/>
          <a:p>
            <a:pPr marL="0" indent="0">
              <a:spcBef>
                <a:spcPts val="0"/>
              </a:spcBef>
              <a:buNone/>
            </a:pPr>
            <a:r>
              <a:rPr lang="en-US" b="1" i="1" dirty="0"/>
              <a:t>c) </a:t>
            </a:r>
            <a:r>
              <a:rPr lang="en-US" sz="2800" b="1" i="1" dirty="0"/>
              <a:t>Family Perspective</a:t>
            </a:r>
          </a:p>
          <a:p>
            <a:pPr marL="0" indent="0">
              <a:spcBef>
                <a:spcPts val="0"/>
              </a:spcBef>
              <a:buNone/>
            </a:pPr>
            <a:endParaRPr lang="en-US" sz="2400" dirty="0"/>
          </a:p>
          <a:p>
            <a:pPr lvl="1">
              <a:spcBef>
                <a:spcPts val="0"/>
              </a:spcBef>
            </a:pPr>
            <a:r>
              <a:rPr lang="en-US" sz="2200" dirty="0"/>
              <a:t>Is the family aware of the event</a:t>
            </a:r>
          </a:p>
          <a:p>
            <a:pPr lvl="1">
              <a:spcBef>
                <a:spcPts val="0"/>
              </a:spcBef>
            </a:pPr>
            <a:r>
              <a:rPr lang="en-US" sz="2200" dirty="0"/>
              <a:t>If aware, what happened from the family’s perspective</a:t>
            </a:r>
          </a:p>
          <a:p>
            <a:pPr lvl="1">
              <a:spcBef>
                <a:spcPts val="0"/>
              </a:spcBef>
            </a:pPr>
            <a:r>
              <a:rPr lang="en-US" sz="2200" dirty="0"/>
              <a:t>Anticipated questions / comments / feedback / concerns from family</a:t>
            </a:r>
          </a:p>
          <a:p>
            <a:pPr lvl="1">
              <a:spcBef>
                <a:spcPts val="0"/>
              </a:spcBef>
            </a:pPr>
            <a:r>
              <a:rPr lang="en-US" sz="2200" dirty="0"/>
              <a:t>Needed family support(s)</a:t>
            </a:r>
            <a:br>
              <a:rPr lang="en-US" sz="2200" dirty="0"/>
            </a:br>
            <a:r>
              <a:rPr lang="en-US" sz="2200" i="1" dirty="0"/>
              <a:t>(e.g. – chaplain, food, lodging, transportation, phone calls, social, Child Life)</a:t>
            </a:r>
          </a:p>
        </p:txBody>
      </p:sp>
    </p:spTree>
    <p:extLst>
      <p:ext uri="{BB962C8B-B14F-4D97-AF65-F5344CB8AC3E}">
        <p14:creationId xmlns:p14="http://schemas.microsoft.com/office/powerpoint/2010/main" val="99667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US" dirty="0">
                <a:latin typeface="Franklin Gothic Book"/>
              </a:rPr>
              <a:t>Disclosure HUDDLE  </a:t>
            </a:r>
          </a:p>
        </p:txBody>
      </p:sp>
      <p:sp>
        <p:nvSpPr>
          <p:cNvPr id="4" name="Content Placeholder 3"/>
          <p:cNvSpPr>
            <a:spLocks noGrp="1"/>
          </p:cNvSpPr>
          <p:nvPr>
            <p:ph idx="1"/>
          </p:nvPr>
        </p:nvSpPr>
        <p:spPr/>
        <p:txBody>
          <a:bodyPr>
            <a:normAutofit/>
          </a:bodyPr>
          <a:lstStyle/>
          <a:p>
            <a:pPr marL="0" indent="0">
              <a:buNone/>
            </a:pPr>
            <a:r>
              <a:rPr lang="en-US" sz="2400" b="1" i="1" dirty="0"/>
              <a:t>d) Disclosure Notifications</a:t>
            </a:r>
          </a:p>
          <a:p>
            <a:pPr marL="0" indent="0">
              <a:buNone/>
            </a:pPr>
            <a:endParaRPr lang="en-US" sz="2400" dirty="0"/>
          </a:p>
          <a:p>
            <a:pPr lvl="1"/>
            <a:r>
              <a:rPr lang="en-US" sz="2200" dirty="0"/>
              <a:t>Notification of patient’s attending / PCP</a:t>
            </a:r>
          </a:p>
          <a:p>
            <a:pPr lvl="1"/>
            <a:r>
              <a:rPr lang="en-US" sz="2200" dirty="0"/>
              <a:t>Is hospital Leadership needed</a:t>
            </a:r>
          </a:p>
          <a:p>
            <a:pPr lvl="1"/>
            <a:r>
              <a:rPr lang="en-US" sz="2200" dirty="0"/>
              <a:t>Is a risk management / legal consultation needed</a:t>
            </a:r>
          </a:p>
          <a:p>
            <a:pPr lvl="1"/>
            <a:r>
              <a:rPr lang="en-US" sz="2200" dirty="0"/>
              <a:t>Is a quality &amp; patient safety consultation needed</a:t>
            </a:r>
          </a:p>
          <a:p>
            <a:pPr lvl="1"/>
            <a:r>
              <a:rPr lang="en-US" sz="2200" dirty="0"/>
              <a:t>Does security need to be present for the event disclosure</a:t>
            </a:r>
          </a:p>
          <a:p>
            <a:pPr marL="36576" indent="0">
              <a:buNone/>
            </a:pPr>
            <a:endParaRPr lang="en-US" sz="5600" dirty="0"/>
          </a:p>
          <a:p>
            <a:endParaRPr lang="en-US" dirty="0"/>
          </a:p>
        </p:txBody>
      </p:sp>
    </p:spTree>
    <p:extLst>
      <p:ext uri="{BB962C8B-B14F-4D97-AF65-F5344CB8AC3E}">
        <p14:creationId xmlns:p14="http://schemas.microsoft.com/office/powerpoint/2010/main" val="985379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Disclosure HUDDLE</a:t>
            </a:r>
          </a:p>
        </p:txBody>
      </p:sp>
      <p:sp>
        <p:nvSpPr>
          <p:cNvPr id="4" name="Content Placeholder 3"/>
          <p:cNvSpPr>
            <a:spLocks noGrp="1"/>
          </p:cNvSpPr>
          <p:nvPr>
            <p:ph idx="1"/>
          </p:nvPr>
        </p:nvSpPr>
        <p:spPr/>
        <p:txBody>
          <a:bodyPr>
            <a:noAutofit/>
          </a:bodyPr>
          <a:lstStyle/>
          <a:p>
            <a:pPr marL="0" lvl="0" indent="0">
              <a:buClr>
                <a:srgbClr val="9E8E5C"/>
              </a:buClr>
              <a:buNone/>
            </a:pPr>
            <a:r>
              <a:rPr lang="en-US" sz="2400" b="1" i="1" dirty="0"/>
              <a:t>d) Disclosure Notifications</a:t>
            </a:r>
          </a:p>
          <a:p>
            <a:pPr marL="0" lvl="0" indent="0">
              <a:buClr>
                <a:srgbClr val="9E8E5C"/>
              </a:buClr>
              <a:buNone/>
            </a:pPr>
            <a:endParaRPr lang="en-US" sz="2400" b="1" i="1" dirty="0"/>
          </a:p>
          <a:p>
            <a:pPr lvl="1"/>
            <a:r>
              <a:rPr lang="en-US" sz="2200" dirty="0"/>
              <a:t>Identify an ongoing hospital </a:t>
            </a:r>
            <a:r>
              <a:rPr lang="en-US" sz="2200" b="1" i="1" dirty="0">
                <a:solidFill>
                  <a:schemeClr val="tx2"/>
                </a:solidFill>
              </a:rPr>
              <a:t>“Point Person” </a:t>
            </a:r>
            <a:r>
              <a:rPr lang="en-US" sz="2200" dirty="0"/>
              <a:t>for the family:</a:t>
            </a:r>
          </a:p>
          <a:p>
            <a:pPr lvl="2">
              <a:buFont typeface="Arial" panose="020B0604020202020204" pitchFamily="34" charset="0"/>
              <a:buChar char="•"/>
            </a:pPr>
            <a:r>
              <a:rPr lang="en-US" sz="2200" dirty="0"/>
              <a:t>To establish a consistent and stable relationship between the family and provider entity;</a:t>
            </a:r>
          </a:p>
          <a:p>
            <a:pPr lvl="2">
              <a:buFont typeface="Arial" panose="020B0604020202020204" pitchFamily="34" charset="0"/>
              <a:buChar char="•"/>
            </a:pPr>
            <a:r>
              <a:rPr lang="en-US" sz="2200" dirty="0"/>
              <a:t>To communicate regularly with the family regarding the progress of the event review; and</a:t>
            </a:r>
          </a:p>
          <a:p>
            <a:pPr lvl="2">
              <a:buFont typeface="Arial" panose="020B0604020202020204" pitchFamily="34" charset="0"/>
              <a:buChar char="•"/>
            </a:pPr>
            <a:r>
              <a:rPr lang="en-US" sz="2200" dirty="0"/>
              <a:t>To assist the family in obtaining supportive care.</a:t>
            </a:r>
          </a:p>
          <a:p>
            <a:pPr lvl="1"/>
            <a:r>
              <a:rPr lang="en-US" sz="2200" dirty="0"/>
              <a:t>Identify a disclosure meeting site</a:t>
            </a:r>
            <a:br>
              <a:rPr lang="en-US" sz="2400" dirty="0"/>
            </a:br>
            <a:r>
              <a:rPr lang="en-US" sz="1600" i="1" dirty="0">
                <a:solidFill>
                  <a:schemeClr val="tx2"/>
                </a:solidFill>
              </a:rPr>
              <a:t>(quiet/confidential; pagers/cell phones off; adequate seating; tissues, paper, pen, and water available</a:t>
            </a:r>
            <a:r>
              <a:rPr lang="en-US" sz="1050" i="1" dirty="0">
                <a:solidFill>
                  <a:schemeClr val="tx2"/>
                </a:solidFill>
              </a:rPr>
              <a:t>)            </a:t>
            </a:r>
          </a:p>
          <a:p>
            <a:pPr lvl="0">
              <a:buClr>
                <a:srgbClr val="9E8E5C"/>
              </a:buClr>
            </a:pPr>
            <a:endParaRPr lang="en-US" sz="900" dirty="0">
              <a:solidFill>
                <a:schemeClr val="accent6">
                  <a:lumMod val="75000"/>
                </a:schemeClr>
              </a:solidFill>
            </a:endParaRPr>
          </a:p>
        </p:txBody>
      </p:sp>
    </p:spTree>
    <p:extLst>
      <p:ext uri="{BB962C8B-B14F-4D97-AF65-F5344CB8AC3E}">
        <p14:creationId xmlns:p14="http://schemas.microsoft.com/office/powerpoint/2010/main" val="242476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4060"/>
            <a:ext cx="8229600" cy="5252104"/>
          </a:xfrm>
        </p:spPr>
        <p:txBody>
          <a:bodyPr>
            <a:normAutofit lnSpcReduction="10000"/>
          </a:bodyPr>
          <a:lstStyle/>
          <a:p>
            <a:pPr marL="0" indent="0">
              <a:lnSpc>
                <a:spcPct val="115000"/>
              </a:lnSpc>
              <a:spcAft>
                <a:spcPts val="1000"/>
              </a:spcAft>
              <a:buNone/>
            </a:pPr>
            <a:r>
              <a:rPr lang="en-US" i="1" dirty="0">
                <a:latin typeface="Calibri" panose="020F0502020204030204" pitchFamily="34" charset="0"/>
                <a:ea typeface="Calibri" panose="020F0502020204030204" pitchFamily="34" charset="0"/>
                <a:cs typeface="Times New Roman" panose="02020603050405020304" pitchFamily="18" charset="0"/>
              </a:rPr>
              <a:t>This document is created to provide guidance to start disclosure work – and is not able to meet all local requirements.  As such, each individual hospitals must be responsible to do the following: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1000"/>
              </a:spcAft>
            </a:pPr>
            <a:r>
              <a:rPr lang="en-US" i="1" dirty="0">
                <a:latin typeface="Calibri" panose="020F0502020204030204" pitchFamily="34" charset="0"/>
                <a:ea typeface="Calibri" panose="020F0502020204030204" pitchFamily="34" charset="0"/>
                <a:cs typeface="Times New Roman" panose="02020603050405020304" pitchFamily="18" charset="0"/>
              </a:rPr>
              <a:t>Adjust this training to ensure alignment with your hospital policies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1000"/>
              </a:spcAft>
            </a:pPr>
            <a:r>
              <a:rPr lang="en-US" i="1" dirty="0">
                <a:latin typeface="Calibri" panose="020F0502020204030204" pitchFamily="34" charset="0"/>
                <a:ea typeface="Calibri" panose="020F0502020204030204" pitchFamily="34" charset="0"/>
                <a:cs typeface="Times New Roman" panose="02020603050405020304" pitchFamily="18" charset="0"/>
              </a:rPr>
              <a:t>Ensure this training is compliant with your governing bodies and all applicable regulations</a:t>
            </a:r>
            <a:endParaRPr lang="en-US" dirty="0"/>
          </a:p>
        </p:txBody>
      </p:sp>
    </p:spTree>
    <p:extLst>
      <p:ext uri="{BB962C8B-B14F-4D97-AF65-F5344CB8AC3E}">
        <p14:creationId xmlns:p14="http://schemas.microsoft.com/office/powerpoint/2010/main" val="4028012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dirty="0"/>
              <a:t>Complete: </a:t>
            </a:r>
            <a:r>
              <a:rPr lang="en-US" b="1" u="sng" dirty="0"/>
              <a:t>Disclosure Worksheet</a:t>
            </a:r>
          </a:p>
        </p:txBody>
      </p:sp>
      <p:sp>
        <p:nvSpPr>
          <p:cNvPr id="3" name="Content Placeholder 2"/>
          <p:cNvSpPr>
            <a:spLocks noGrp="1"/>
          </p:cNvSpPr>
          <p:nvPr>
            <p:ph idx="1"/>
          </p:nvPr>
        </p:nvSpPr>
        <p:spPr/>
        <p:txBody>
          <a:bodyPr/>
          <a:lstStyle/>
          <a:p>
            <a:r>
              <a:rPr lang="en-US" dirty="0"/>
              <a:t>How would you complete this worksheet?</a:t>
            </a:r>
          </a:p>
        </p:txBody>
      </p:sp>
      <p:pic>
        <p:nvPicPr>
          <p:cNvPr id="6" name="Picture 5"/>
          <p:cNvPicPr>
            <a:picLocks noChangeAspect="1"/>
          </p:cNvPicPr>
          <p:nvPr/>
        </p:nvPicPr>
        <p:blipFill>
          <a:blip r:embed="rId3"/>
          <a:stretch>
            <a:fillRect/>
          </a:stretch>
        </p:blipFill>
        <p:spPr>
          <a:xfrm>
            <a:off x="1229798" y="2242009"/>
            <a:ext cx="3051835" cy="388415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679330" y="2261478"/>
            <a:ext cx="2944754" cy="38646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7191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7799" y="471360"/>
            <a:ext cx="8028402" cy="55925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9559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7675" y="844880"/>
            <a:ext cx="8248650" cy="51682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8986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14584" y="190948"/>
            <a:ext cx="7514832" cy="57595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701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0736" y="1213765"/>
            <a:ext cx="8122528" cy="4430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6604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a:t>TIPS</a:t>
            </a:r>
            <a:r>
              <a:rPr lang="en-US" sz="4000" dirty="0"/>
              <a:t> for a </a:t>
            </a:r>
            <a:r>
              <a:rPr lang="en-US" sz="4000" i="1" dirty="0"/>
              <a:t>Respectful</a:t>
            </a:r>
            <a:r>
              <a:rPr lang="en-US" dirty="0"/>
              <a:t> </a:t>
            </a:r>
            <a:r>
              <a:rPr lang="en-US" sz="4000" dirty="0"/>
              <a:t>Disclosure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023" y="450723"/>
            <a:ext cx="3234690" cy="2152650"/>
          </a:xfrm>
          <a:prstGeom prst="rect">
            <a:avLst/>
          </a:prstGeom>
          <a:ln w="12700">
            <a:solidFill>
              <a:schemeClr val="tx1"/>
            </a:solidFill>
          </a:ln>
        </p:spPr>
      </p:pic>
    </p:spTree>
    <p:extLst>
      <p:ext uri="{BB962C8B-B14F-4D97-AF65-F5344CB8AC3E}">
        <p14:creationId xmlns:p14="http://schemas.microsoft.com/office/powerpoint/2010/main" val="154723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lnSpcReduction="10000"/>
          </a:bodyPr>
          <a:lstStyle/>
          <a:p>
            <a:pPr marL="514350" lvl="0" indent="-514350">
              <a:buFont typeface="+mj-lt"/>
              <a:buAutoNum type="arabicPeriod"/>
            </a:pPr>
            <a:r>
              <a:rPr lang="en-US" dirty="0"/>
              <a:t>Explain the steps to disclose safety event information when medicine and technology fail </a:t>
            </a:r>
          </a:p>
          <a:p>
            <a:pPr marL="514350" lvl="0" indent="-514350">
              <a:buFont typeface="+mj-lt"/>
              <a:buAutoNum type="arabicPeriod"/>
            </a:pPr>
            <a:r>
              <a:rPr lang="en-US" dirty="0"/>
              <a:t>Identify how to express empathy and be pro-active with a grieving family</a:t>
            </a:r>
          </a:p>
          <a:p>
            <a:pPr marL="514350" lvl="0" indent="-514350">
              <a:buFont typeface="+mj-lt"/>
              <a:buAutoNum type="arabicPeriod"/>
            </a:pPr>
            <a:r>
              <a:rPr lang="en-US" dirty="0"/>
              <a:t>Recognize what to say and how to say it when conversing with the patients and families about an event</a:t>
            </a:r>
          </a:p>
          <a:p>
            <a:pPr marL="514350" lvl="0" indent="-514350">
              <a:buFont typeface="+mj-lt"/>
              <a:buAutoNum type="arabicPeriod"/>
            </a:pPr>
            <a:r>
              <a:rPr lang="en-US" dirty="0"/>
              <a:t>Demonstrate how to maintain ongoing, open communication with patients and families after an event</a:t>
            </a:r>
          </a:p>
        </p:txBody>
      </p:sp>
    </p:spTree>
    <p:extLst>
      <p:ext uri="{BB962C8B-B14F-4D97-AF65-F5344CB8AC3E}">
        <p14:creationId xmlns:p14="http://schemas.microsoft.com/office/powerpoint/2010/main" val="1822816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Disclosure TIPS</a:t>
            </a:r>
          </a:p>
        </p:txBody>
      </p:sp>
      <p:sp>
        <p:nvSpPr>
          <p:cNvPr id="4" name="Content Placeholder 3"/>
          <p:cNvSpPr>
            <a:spLocks noGrp="1"/>
          </p:cNvSpPr>
          <p:nvPr>
            <p:ph idx="1"/>
          </p:nvPr>
        </p:nvSpPr>
        <p:spPr/>
        <p:txBody>
          <a:bodyPr>
            <a:noAutofit/>
          </a:bodyPr>
          <a:lstStyle/>
          <a:p>
            <a:pPr>
              <a:lnSpc>
                <a:spcPct val="120000"/>
              </a:lnSpc>
              <a:spcBef>
                <a:spcPts val="0"/>
              </a:spcBef>
            </a:pPr>
            <a:r>
              <a:rPr lang="en-US" sz="2400" dirty="0"/>
              <a:t>Respond </a:t>
            </a:r>
            <a:r>
              <a:rPr lang="en-US" sz="2400" i="1" u="sng" dirty="0"/>
              <a:t>immediately</a:t>
            </a:r>
            <a:r>
              <a:rPr lang="en-US" sz="2400" dirty="0"/>
              <a:t>:  </a:t>
            </a:r>
            <a:r>
              <a:rPr lang="en-US" sz="2400" i="1" dirty="0">
                <a:solidFill>
                  <a:schemeClr val="tx2"/>
                </a:solidFill>
              </a:rPr>
              <a:t>“</a:t>
            </a:r>
            <a:r>
              <a:rPr lang="en-US" sz="2400" b="1" i="1" dirty="0">
                <a:solidFill>
                  <a:schemeClr val="tx2"/>
                </a:solidFill>
              </a:rPr>
              <a:t>RUN TO THE FIRE</a:t>
            </a:r>
            <a:r>
              <a:rPr lang="en-US" sz="2400" b="1" dirty="0">
                <a:solidFill>
                  <a:schemeClr val="tx2"/>
                </a:solidFill>
              </a:rPr>
              <a:t> </a:t>
            </a:r>
            <a:r>
              <a:rPr lang="en-US" sz="2400" dirty="0">
                <a:solidFill>
                  <a:schemeClr val="tx2"/>
                </a:solidFill>
              </a:rPr>
              <a:t>(the problem) . . . </a:t>
            </a:r>
            <a:r>
              <a:rPr lang="en-US" sz="2400" b="1" i="1" dirty="0">
                <a:solidFill>
                  <a:schemeClr val="tx2"/>
                </a:solidFill>
              </a:rPr>
              <a:t>NOT</a:t>
            </a:r>
            <a:r>
              <a:rPr lang="en-US" sz="2400" i="1" dirty="0">
                <a:solidFill>
                  <a:schemeClr val="tx2"/>
                </a:solidFill>
              </a:rPr>
              <a:t> the door”;  “Stop the bleeding and start the </a:t>
            </a:r>
            <a:r>
              <a:rPr lang="en-US" sz="2400" b="1" i="1" dirty="0">
                <a:solidFill>
                  <a:schemeClr val="tx2"/>
                </a:solidFill>
              </a:rPr>
              <a:t>HEALING</a:t>
            </a:r>
            <a:r>
              <a:rPr lang="en-US" sz="2400" i="1" dirty="0">
                <a:solidFill>
                  <a:schemeClr val="tx2"/>
                </a:solidFill>
              </a:rPr>
              <a:t>.”</a:t>
            </a:r>
          </a:p>
          <a:p>
            <a:pPr>
              <a:lnSpc>
                <a:spcPct val="120000"/>
              </a:lnSpc>
              <a:spcBef>
                <a:spcPts val="0"/>
              </a:spcBef>
            </a:pPr>
            <a:r>
              <a:rPr lang="en-US" sz="2400" dirty="0"/>
              <a:t>Use honest and candid communication.  Overcome the </a:t>
            </a:r>
            <a:r>
              <a:rPr lang="en-US" sz="2400" i="1" dirty="0">
                <a:solidFill>
                  <a:schemeClr val="tx2"/>
                </a:solidFill>
              </a:rPr>
              <a:t>“wall of silence”</a:t>
            </a:r>
          </a:p>
          <a:p>
            <a:pPr>
              <a:lnSpc>
                <a:spcPct val="120000"/>
              </a:lnSpc>
              <a:spcBef>
                <a:spcPts val="0"/>
              </a:spcBef>
            </a:pPr>
            <a:r>
              <a:rPr lang="en-US" sz="2400" dirty="0"/>
              <a:t>Use plain language; no medical jargon</a:t>
            </a:r>
          </a:p>
          <a:p>
            <a:pPr>
              <a:lnSpc>
                <a:spcPct val="120000"/>
              </a:lnSpc>
              <a:spcBef>
                <a:spcPts val="0"/>
              </a:spcBef>
            </a:pPr>
            <a:r>
              <a:rPr lang="en-US" sz="2400" dirty="0"/>
              <a:t>Disclose </a:t>
            </a:r>
            <a:r>
              <a:rPr lang="en-US" sz="2400" u="sng" dirty="0"/>
              <a:t>KNOWN FACTS</a:t>
            </a:r>
            <a:r>
              <a:rPr lang="en-US" sz="2400" dirty="0"/>
              <a:t>.</a:t>
            </a:r>
          </a:p>
          <a:p>
            <a:pPr>
              <a:lnSpc>
                <a:spcPct val="120000"/>
              </a:lnSpc>
              <a:spcBef>
                <a:spcPts val="0"/>
              </a:spcBef>
            </a:pPr>
            <a:r>
              <a:rPr lang="en-US" sz="2400" i="1" u="sng" dirty="0">
                <a:solidFill>
                  <a:schemeClr val="tx2"/>
                </a:solidFill>
              </a:rPr>
              <a:t>Avoid</a:t>
            </a:r>
            <a:r>
              <a:rPr lang="en-US" sz="2400" dirty="0">
                <a:solidFill>
                  <a:schemeClr val="tx2"/>
                </a:solidFill>
              </a:rPr>
              <a:t> </a:t>
            </a:r>
            <a:r>
              <a:rPr lang="en-US" sz="2400" dirty="0"/>
              <a:t>speculation / hasty conclusions / dispersion of blame.</a:t>
            </a:r>
          </a:p>
        </p:txBody>
      </p:sp>
    </p:spTree>
    <p:extLst>
      <p:ext uri="{BB962C8B-B14F-4D97-AF65-F5344CB8AC3E}">
        <p14:creationId xmlns:p14="http://schemas.microsoft.com/office/powerpoint/2010/main" val="2009161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40973"/>
            <a:ext cx="8229600" cy="4525963"/>
          </a:xfrm>
        </p:spPr>
        <p:txBody>
          <a:bodyPr>
            <a:normAutofit/>
          </a:bodyPr>
          <a:lstStyle/>
          <a:p>
            <a:pPr marL="36576" indent="0" algn="ctr">
              <a:buNone/>
            </a:pPr>
            <a:r>
              <a:rPr lang="en-US" sz="2800" dirty="0"/>
              <a:t>Express concern &amp; </a:t>
            </a:r>
            <a:r>
              <a:rPr lang="en-US" sz="2800" b="1" dirty="0">
                <a:solidFill>
                  <a:schemeClr val="tx2"/>
                </a:solidFill>
              </a:rPr>
              <a:t>EMPATHY</a:t>
            </a:r>
            <a:endParaRPr lang="en-US" sz="2800" dirty="0">
              <a:solidFill>
                <a:schemeClr val="tx2"/>
              </a:solidFill>
            </a:endParaRPr>
          </a:p>
          <a:p>
            <a:pPr marL="36576" indent="0" algn="ctr">
              <a:buNone/>
            </a:pPr>
            <a:r>
              <a:rPr lang="en-US" sz="2800" i="1" u="sng" dirty="0">
                <a:solidFill>
                  <a:schemeClr val="tx2"/>
                </a:solidFill>
              </a:rPr>
              <a:t>Sincerely</a:t>
            </a:r>
            <a:r>
              <a:rPr lang="en-US" sz="2800" dirty="0">
                <a:solidFill>
                  <a:schemeClr val="accent6">
                    <a:lumMod val="75000"/>
                  </a:schemeClr>
                </a:solidFill>
              </a:rPr>
              <a:t> </a:t>
            </a:r>
            <a:r>
              <a:rPr lang="en-US" sz="2800" dirty="0"/>
              <a:t>acknowledge the patient’s / family’s suffering.</a:t>
            </a:r>
          </a:p>
        </p:txBody>
      </p:sp>
      <p:graphicFrame>
        <p:nvGraphicFramePr>
          <p:cNvPr id="5" name="Table 4"/>
          <p:cNvGraphicFramePr>
            <a:graphicFrameLocks noGrp="1"/>
          </p:cNvGraphicFramePr>
          <p:nvPr>
            <p:extLst>
              <p:ext uri="{D42A27DB-BD31-4B8C-83A1-F6EECF244321}">
                <p14:modId xmlns:p14="http://schemas.microsoft.com/office/powerpoint/2010/main" val="1023473252"/>
              </p:ext>
            </p:extLst>
          </p:nvPr>
        </p:nvGraphicFramePr>
        <p:xfrm>
          <a:off x="800100" y="2307772"/>
          <a:ext cx="7543800" cy="3754120"/>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370840">
                <a:tc>
                  <a:txBody>
                    <a:bodyPr/>
                    <a:lstStyle/>
                    <a:p>
                      <a:pPr marL="0" algn="ctr" defTabSz="457200" rtl="0" eaLnBrk="1" latinLnBrk="0" hangingPunct="1"/>
                      <a:r>
                        <a:rPr lang="en-US" sz="2800" b="1" kern="1200" dirty="0">
                          <a:solidFill>
                            <a:schemeClr val="lt1"/>
                          </a:solidFill>
                          <a:latin typeface="+mn-lt"/>
                          <a:ea typeface="+mn-ea"/>
                          <a:cs typeface="+mn-cs"/>
                        </a:rPr>
                        <a:t>EMPATHY</a:t>
                      </a:r>
                    </a:p>
                  </a:txBody>
                  <a:tcPr/>
                </a:tc>
                <a:tc>
                  <a:txBody>
                    <a:bodyPr/>
                    <a:lstStyle/>
                    <a:p>
                      <a:pPr algn="ctr"/>
                      <a:r>
                        <a:rPr lang="en-US" sz="2800" dirty="0"/>
                        <a:t>APOLOGY</a:t>
                      </a:r>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a:t>Is </a:t>
                      </a:r>
                      <a:r>
                        <a:rPr lang="en-US" b="1" dirty="0"/>
                        <a:t>NOT</a:t>
                      </a:r>
                      <a:r>
                        <a:rPr lang="en-US" dirty="0"/>
                        <a:t> an admission of fault</a:t>
                      </a:r>
                    </a:p>
                  </a:txBody>
                  <a:tcPr/>
                </a:tc>
                <a:tc>
                  <a:txBody>
                    <a:bodyPr/>
                    <a:lstStyle/>
                    <a:p>
                      <a:pPr marL="285750" indent="-285750">
                        <a:buFont typeface="Arial" panose="020B0604020202020204" pitchFamily="34" charset="0"/>
                        <a:buChar char="•"/>
                      </a:pPr>
                      <a:r>
                        <a:rPr lang="en-US" b="1" dirty="0"/>
                        <a:t>IS</a:t>
                      </a:r>
                      <a:r>
                        <a:rPr lang="en-US" dirty="0"/>
                        <a:t> an admission of fault</a:t>
                      </a:r>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a:t>ABSENCE of empathy is one of the chief drivers of litigation.</a:t>
                      </a:r>
                    </a:p>
                    <a:p>
                      <a:pPr marL="0" indent="0">
                        <a:buFont typeface="Arial" panose="020B0604020202020204" pitchFamily="34" charset="0"/>
                        <a:buNone/>
                      </a:pPr>
                      <a:endParaRPr lang="en-US" sz="700" dirty="0"/>
                    </a:p>
                    <a:p>
                      <a:pPr marL="285750" indent="-285750">
                        <a:buFont typeface="Arial" panose="020B0604020202020204" pitchFamily="34" charset="0"/>
                        <a:buChar char="•"/>
                      </a:pPr>
                      <a:r>
                        <a:rPr lang="en-US" b="1" dirty="0"/>
                        <a:t>Be quick to empathize.</a:t>
                      </a:r>
                    </a:p>
                    <a:p>
                      <a:pPr marL="0" indent="0">
                        <a:buFont typeface="Arial" panose="020B0604020202020204" pitchFamily="34" charset="0"/>
                        <a:buNone/>
                      </a:pPr>
                      <a:endParaRPr lang="en-US" sz="700" b="1" dirty="0"/>
                    </a:p>
                    <a:p>
                      <a:pPr marL="285750" indent="-285750">
                        <a:buFont typeface="Arial" panose="020B0604020202020204" pitchFamily="34" charset="0"/>
                        <a:buChar char="•"/>
                      </a:pPr>
                      <a:r>
                        <a:rPr lang="en-US" dirty="0"/>
                        <a:t>Appropriate </a:t>
                      </a:r>
                      <a:r>
                        <a:rPr lang="en-US" b="1" dirty="0"/>
                        <a:t>100%</a:t>
                      </a:r>
                      <a:r>
                        <a:rPr lang="en-US" dirty="0"/>
                        <a:t> of the time.</a:t>
                      </a:r>
                    </a:p>
                  </a:txBody>
                  <a:tcPr/>
                </a:tc>
                <a:tc>
                  <a:txBody>
                    <a:bodyPr/>
                    <a:lstStyle/>
                    <a:p>
                      <a:pPr marL="285750" indent="-285750">
                        <a:buFont typeface="Arial" panose="020B0604020202020204" pitchFamily="34" charset="0"/>
                        <a:buChar char="•"/>
                      </a:pPr>
                      <a:r>
                        <a:rPr lang="en-US" dirty="0"/>
                        <a:t>Only apologize </a:t>
                      </a:r>
                      <a:r>
                        <a:rPr lang="en-US" b="1" dirty="0"/>
                        <a:t>AFTER a</a:t>
                      </a:r>
                      <a:r>
                        <a:rPr lang="en-US" b="1" baseline="0" dirty="0"/>
                        <a:t> review </a:t>
                      </a:r>
                      <a:r>
                        <a:rPr lang="en-US" baseline="0" dirty="0"/>
                        <a:t>has proven a medical error with causation to the injury / death.</a:t>
                      </a:r>
                    </a:p>
                    <a:p>
                      <a:pPr marL="0" indent="0">
                        <a:buFont typeface="Arial" panose="020B0604020202020204" pitchFamily="34" charset="0"/>
                        <a:buNone/>
                      </a:pPr>
                      <a:endParaRPr lang="en-US" sz="700" baseline="0" dirty="0"/>
                    </a:p>
                    <a:p>
                      <a:pPr marL="285750" indent="-285750">
                        <a:buFont typeface="Arial" panose="020B0604020202020204" pitchFamily="34" charset="0"/>
                        <a:buChar char="•"/>
                      </a:pPr>
                      <a:r>
                        <a:rPr lang="en-US" b="1" baseline="0" dirty="0"/>
                        <a:t>Be slow to apologize.</a:t>
                      </a:r>
                    </a:p>
                    <a:p>
                      <a:pPr marL="0" indent="0">
                        <a:buFont typeface="Arial" panose="020B0604020202020204" pitchFamily="34" charset="0"/>
                        <a:buNone/>
                      </a:pPr>
                      <a:endParaRPr lang="en-US" sz="700" b="1" baseline="0" dirty="0"/>
                    </a:p>
                    <a:p>
                      <a:pPr marL="285750" indent="-285750">
                        <a:buFont typeface="Arial" panose="020B0604020202020204" pitchFamily="34" charset="0"/>
                        <a:buChar char="•"/>
                      </a:pPr>
                      <a:r>
                        <a:rPr lang="en-US" baseline="0" dirty="0"/>
                        <a:t>Has the power to heal.</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a:t> </a:t>
                      </a:r>
                      <a:r>
                        <a:rPr lang="en-US" i="1" dirty="0"/>
                        <a:t>“We</a:t>
                      </a:r>
                      <a:r>
                        <a:rPr lang="en-US" i="1" baseline="0" dirty="0"/>
                        <a:t> are</a:t>
                      </a:r>
                      <a:r>
                        <a:rPr lang="en-US" i="1" dirty="0"/>
                        <a:t> sorry this happened</a:t>
                      </a:r>
                      <a:r>
                        <a:rPr lang="en-US" i="1" baseline="0" dirty="0"/>
                        <a:t> . . .    We feel badly for you . . . We are going to conduct a review . . How can we help you right now?</a:t>
                      </a:r>
                      <a:r>
                        <a:rPr lang="en-US" baseline="0" dirty="0"/>
                        <a:t>”</a:t>
                      </a:r>
                      <a:endParaRPr lang="en-US" dirty="0"/>
                    </a:p>
                  </a:txBody>
                  <a:tcPr/>
                </a:tc>
                <a:tc>
                  <a:txBody>
                    <a:bodyPr/>
                    <a:lstStyle/>
                    <a:p>
                      <a:pPr marL="285750" indent="-285750">
                        <a:buFont typeface="Arial" panose="020B0604020202020204" pitchFamily="34" charset="0"/>
                        <a:buChar char="•"/>
                      </a:pPr>
                      <a:r>
                        <a:rPr lang="en-US" i="1" dirty="0"/>
                        <a:t>“I am sorry.</a:t>
                      </a:r>
                      <a:r>
                        <a:rPr lang="en-US" i="1" baseline="0" dirty="0"/>
                        <a:t>  This is my fault . . . My mistake injured your family member.”</a:t>
                      </a:r>
                      <a:endParaRPr lang="en-US" i="1" dirty="0"/>
                    </a:p>
                  </a:txBody>
                  <a:tcPr/>
                </a:tc>
                <a:extLst>
                  <a:ext uri="{0D108BD9-81ED-4DB2-BD59-A6C34878D82A}">
                    <a16:rowId xmlns:a16="http://schemas.microsoft.com/office/drawing/2014/main" val="10003"/>
                  </a:ext>
                </a:extLst>
              </a:tr>
            </a:tbl>
          </a:graphicData>
        </a:graphic>
      </p:graphicFrame>
      <p:sp>
        <p:nvSpPr>
          <p:cNvPr id="8" name="Title 2"/>
          <p:cNvSpPr>
            <a:spLocks noGrp="1"/>
          </p:cNvSpPr>
          <p:nvPr>
            <p:ph type="title"/>
          </p:nvPr>
        </p:nvSpPr>
        <p:spPr>
          <a:xfrm>
            <a:off x="457200" y="274638"/>
            <a:ext cx="8229600" cy="1143000"/>
          </a:xfrm>
        </p:spPr>
        <p:txBody>
          <a:bodyPr/>
          <a:lstStyle/>
          <a:p>
            <a:r>
              <a:rPr lang="en-US" dirty="0"/>
              <a:t>Disclosure TIPS</a:t>
            </a:r>
          </a:p>
        </p:txBody>
      </p:sp>
    </p:spTree>
    <p:extLst>
      <p:ext uri="{BB962C8B-B14F-4D97-AF65-F5344CB8AC3E}">
        <p14:creationId xmlns:p14="http://schemas.microsoft.com/office/powerpoint/2010/main" val="3932446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TIPS</a:t>
            </a:r>
          </a:p>
        </p:txBody>
      </p:sp>
      <p:sp>
        <p:nvSpPr>
          <p:cNvPr id="4" name="Content Placeholder 3"/>
          <p:cNvSpPr>
            <a:spLocks noGrp="1"/>
          </p:cNvSpPr>
          <p:nvPr>
            <p:ph idx="1"/>
          </p:nvPr>
        </p:nvSpPr>
        <p:spPr/>
        <p:txBody>
          <a:bodyPr>
            <a:normAutofit/>
          </a:bodyPr>
          <a:lstStyle/>
          <a:p>
            <a:pPr marL="36576" indent="0" algn="ctr">
              <a:buNone/>
            </a:pPr>
            <a:r>
              <a:rPr lang="en-US" sz="3600" dirty="0"/>
              <a:t>“</a:t>
            </a:r>
            <a:r>
              <a:rPr lang="en-US" sz="4400" b="1" dirty="0"/>
              <a:t>Apology</a:t>
            </a:r>
            <a:r>
              <a:rPr lang="en-US" sz="3600" dirty="0"/>
              <a:t> is </a:t>
            </a:r>
            <a:r>
              <a:rPr lang="en-US" sz="4400" i="1" u="sng" dirty="0">
                <a:solidFill>
                  <a:schemeClr val="tx2"/>
                </a:solidFill>
              </a:rPr>
              <a:t>healing</a:t>
            </a:r>
            <a:r>
              <a:rPr lang="en-US" sz="3600" dirty="0"/>
              <a:t> when heartfelt and appropriate, potentially</a:t>
            </a:r>
            <a:r>
              <a:rPr lang="en-US" sz="3600" dirty="0">
                <a:solidFill>
                  <a:schemeClr val="accent6">
                    <a:lumMod val="75000"/>
                  </a:schemeClr>
                </a:solidFill>
              </a:rPr>
              <a:t> </a:t>
            </a:r>
            <a:r>
              <a:rPr lang="en-US" sz="4400" i="1" u="sng" dirty="0">
                <a:solidFill>
                  <a:schemeClr val="tx2"/>
                </a:solidFill>
              </a:rPr>
              <a:t>inappropriate</a:t>
            </a:r>
            <a:r>
              <a:rPr lang="en-US" sz="3600" dirty="0">
                <a:solidFill>
                  <a:schemeClr val="tx2"/>
                </a:solidFill>
              </a:rPr>
              <a:t> </a:t>
            </a:r>
            <a:r>
              <a:rPr lang="en-US" sz="3600" dirty="0"/>
              <a:t>when it’s premature, and can be</a:t>
            </a:r>
            <a:r>
              <a:rPr lang="en-US" sz="3600" dirty="0">
                <a:solidFill>
                  <a:schemeClr val="accent6">
                    <a:lumMod val="75000"/>
                  </a:schemeClr>
                </a:solidFill>
              </a:rPr>
              <a:t> </a:t>
            </a:r>
            <a:r>
              <a:rPr lang="en-US" sz="4400" i="1" u="sng" dirty="0">
                <a:solidFill>
                  <a:schemeClr val="tx2"/>
                </a:solidFill>
              </a:rPr>
              <a:t>divisive</a:t>
            </a:r>
            <a:r>
              <a:rPr lang="en-US" sz="3600" dirty="0">
                <a:solidFill>
                  <a:schemeClr val="accent6">
                    <a:lumMod val="75000"/>
                  </a:schemeClr>
                </a:solidFill>
              </a:rPr>
              <a:t> </a:t>
            </a:r>
            <a:r>
              <a:rPr lang="en-US" sz="3600" dirty="0"/>
              <a:t>when it’s not genuine.”</a:t>
            </a:r>
          </a:p>
          <a:p>
            <a:pPr marL="36576" indent="0" algn="ctr">
              <a:buNone/>
            </a:pPr>
            <a:endParaRPr lang="en-US" sz="2400" dirty="0"/>
          </a:p>
          <a:p>
            <a:pPr marL="36576" indent="0" algn="r">
              <a:buNone/>
            </a:pPr>
            <a:r>
              <a:rPr lang="en-US" sz="2400" dirty="0"/>
              <a:t>					</a:t>
            </a:r>
            <a:r>
              <a:rPr lang="en-US" sz="1800" dirty="0"/>
              <a:t>Taft, 2000 / </a:t>
            </a:r>
            <a:r>
              <a:rPr lang="en-US" sz="1800" dirty="0" err="1"/>
              <a:t>Lazare</a:t>
            </a:r>
            <a:r>
              <a:rPr lang="en-US" sz="1800" dirty="0"/>
              <a:t>, 2005</a:t>
            </a:r>
            <a:endParaRPr lang="en-US" sz="1600" dirty="0"/>
          </a:p>
        </p:txBody>
      </p:sp>
    </p:spTree>
    <p:extLst>
      <p:ext uri="{BB962C8B-B14F-4D97-AF65-F5344CB8AC3E}">
        <p14:creationId xmlns:p14="http://schemas.microsoft.com/office/powerpoint/2010/main" val="463285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TIPS</a:t>
            </a:r>
          </a:p>
        </p:txBody>
      </p:sp>
      <p:sp>
        <p:nvSpPr>
          <p:cNvPr id="4" name="Content Placeholder 3"/>
          <p:cNvSpPr>
            <a:spLocks noGrp="1"/>
          </p:cNvSpPr>
          <p:nvPr>
            <p:ph idx="1"/>
          </p:nvPr>
        </p:nvSpPr>
        <p:spPr/>
        <p:txBody>
          <a:bodyPr>
            <a:noAutofit/>
          </a:bodyPr>
          <a:lstStyle/>
          <a:p>
            <a:pPr>
              <a:spcBef>
                <a:spcPts val="0"/>
              </a:spcBef>
            </a:pPr>
            <a:r>
              <a:rPr lang="en-US" sz="2400" i="1" dirty="0"/>
              <a:t>NO</a:t>
            </a:r>
            <a:r>
              <a:rPr lang="en-US" sz="2400" dirty="0"/>
              <a:t> defensiveness</a:t>
            </a:r>
            <a:br>
              <a:rPr lang="en-US" sz="2400" dirty="0"/>
            </a:br>
            <a:r>
              <a:rPr lang="en-US" sz="2400" dirty="0">
                <a:solidFill>
                  <a:schemeClr val="tx2"/>
                </a:solidFill>
              </a:rPr>
              <a:t>(</a:t>
            </a:r>
            <a:r>
              <a:rPr lang="en-US" sz="2400" i="1" dirty="0">
                <a:solidFill>
                  <a:schemeClr val="tx2"/>
                </a:solidFill>
              </a:rPr>
              <a:t>DEFEND and DENY</a:t>
            </a:r>
            <a:r>
              <a:rPr lang="en-US" sz="2400" dirty="0">
                <a:solidFill>
                  <a:schemeClr val="tx2"/>
                </a:solidFill>
              </a:rPr>
              <a:t> is </a:t>
            </a:r>
            <a:r>
              <a:rPr lang="en-US" sz="2400" b="1" u="sng" dirty="0">
                <a:solidFill>
                  <a:schemeClr val="tx2"/>
                </a:solidFill>
              </a:rPr>
              <a:t>NO</a:t>
            </a:r>
            <a:r>
              <a:rPr lang="en-US" sz="2400" dirty="0">
                <a:solidFill>
                  <a:schemeClr val="tx2"/>
                </a:solidFill>
              </a:rPr>
              <a:t> longer an acceptable disclosure technique)</a:t>
            </a:r>
          </a:p>
          <a:p>
            <a:pPr>
              <a:spcBef>
                <a:spcPts val="0"/>
              </a:spcBef>
            </a:pPr>
            <a:r>
              <a:rPr lang="en-US" sz="2400" dirty="0"/>
              <a:t>Express humility</a:t>
            </a:r>
            <a:endParaRPr lang="en-US" sz="1400" dirty="0"/>
          </a:p>
          <a:p>
            <a:pPr>
              <a:spcBef>
                <a:spcPts val="0"/>
              </a:spcBef>
            </a:pPr>
            <a:r>
              <a:rPr lang="en-US" sz="2400" dirty="0"/>
              <a:t>Concede imperfection</a:t>
            </a:r>
            <a:endParaRPr lang="en-US" sz="1400" dirty="0"/>
          </a:p>
          <a:p>
            <a:pPr>
              <a:spcBef>
                <a:spcPts val="0"/>
              </a:spcBef>
            </a:pPr>
            <a:r>
              <a:rPr lang="en-US" sz="2400" dirty="0"/>
              <a:t>Use good body language:</a:t>
            </a:r>
          </a:p>
          <a:p>
            <a:pPr lvl="1">
              <a:spcBef>
                <a:spcPts val="0"/>
              </a:spcBef>
            </a:pPr>
            <a:r>
              <a:rPr lang="en-US" i="1" dirty="0"/>
              <a:t>Sit down</a:t>
            </a:r>
          </a:p>
          <a:p>
            <a:pPr lvl="1">
              <a:spcBef>
                <a:spcPts val="0"/>
              </a:spcBef>
            </a:pPr>
            <a:r>
              <a:rPr lang="en-US" i="1" dirty="0"/>
              <a:t>Lean forward</a:t>
            </a:r>
          </a:p>
          <a:p>
            <a:pPr lvl="1">
              <a:spcBef>
                <a:spcPts val="0"/>
              </a:spcBef>
            </a:pPr>
            <a:r>
              <a:rPr lang="en-US" i="1" dirty="0"/>
              <a:t>Put your hands on your lap</a:t>
            </a:r>
          </a:p>
          <a:p>
            <a:pPr lvl="1">
              <a:spcBef>
                <a:spcPts val="0"/>
              </a:spcBef>
            </a:pPr>
            <a:r>
              <a:rPr lang="en-US" i="1" dirty="0"/>
              <a:t>Maintain good eye contact</a:t>
            </a:r>
          </a:p>
          <a:p>
            <a:pPr lvl="1">
              <a:spcBef>
                <a:spcPts val="0"/>
              </a:spcBef>
            </a:pPr>
            <a:r>
              <a:rPr lang="en-US" i="1" dirty="0"/>
              <a:t>Speak slowly</a:t>
            </a:r>
          </a:p>
        </p:txBody>
      </p:sp>
      <p:sp>
        <p:nvSpPr>
          <p:cNvPr id="5" name="Rounded Rectangle 4"/>
          <p:cNvSpPr/>
          <p:nvPr/>
        </p:nvSpPr>
        <p:spPr>
          <a:xfrm>
            <a:off x="5504688" y="2944368"/>
            <a:ext cx="2816352" cy="13898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65% of a message is interpreted based upon</a:t>
            </a:r>
          </a:p>
          <a:p>
            <a:pPr algn="ctr"/>
            <a:r>
              <a:rPr lang="en-US"/>
              <a:t>the NON-VERBAL delivery.</a:t>
            </a:r>
            <a:endParaRPr lang="en-US" dirty="0"/>
          </a:p>
        </p:txBody>
      </p:sp>
    </p:spTree>
    <p:extLst>
      <p:ext uri="{BB962C8B-B14F-4D97-AF65-F5344CB8AC3E}">
        <p14:creationId xmlns:p14="http://schemas.microsoft.com/office/powerpoint/2010/main" val="1238039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TIPS</a:t>
            </a:r>
          </a:p>
        </p:txBody>
      </p:sp>
      <p:sp>
        <p:nvSpPr>
          <p:cNvPr id="4" name="Content Placeholder 3"/>
          <p:cNvSpPr>
            <a:spLocks noGrp="1"/>
          </p:cNvSpPr>
          <p:nvPr>
            <p:ph idx="1"/>
          </p:nvPr>
        </p:nvSpPr>
        <p:spPr/>
        <p:txBody>
          <a:bodyPr>
            <a:noAutofit/>
          </a:bodyPr>
          <a:lstStyle/>
          <a:p>
            <a:pPr>
              <a:spcBef>
                <a:spcPts val="0"/>
              </a:spcBef>
            </a:pPr>
            <a:r>
              <a:rPr lang="en-US" sz="2400" dirty="0"/>
              <a:t>Be an </a:t>
            </a:r>
            <a:r>
              <a:rPr lang="en-US" sz="2400" b="1" i="1" dirty="0">
                <a:solidFill>
                  <a:schemeClr val="tx2"/>
                </a:solidFill>
              </a:rPr>
              <a:t>active listener</a:t>
            </a:r>
            <a:r>
              <a:rPr lang="en-US" sz="2400" dirty="0"/>
              <a:t>:</a:t>
            </a:r>
          </a:p>
          <a:p>
            <a:pPr lvl="1">
              <a:spcBef>
                <a:spcPts val="0"/>
              </a:spcBef>
            </a:pPr>
            <a:r>
              <a:rPr lang="en-US" dirty="0"/>
              <a:t>Employ repetition</a:t>
            </a:r>
          </a:p>
          <a:p>
            <a:pPr lvl="1">
              <a:spcBef>
                <a:spcPts val="0"/>
              </a:spcBef>
            </a:pPr>
            <a:r>
              <a:rPr lang="en-US" dirty="0"/>
              <a:t>Demonstrate patience</a:t>
            </a:r>
          </a:p>
          <a:p>
            <a:pPr lvl="1">
              <a:spcBef>
                <a:spcPts val="0"/>
              </a:spcBef>
            </a:pPr>
            <a:r>
              <a:rPr lang="en-US" dirty="0"/>
              <a:t>Verify patient’s / family’s understanding of information</a:t>
            </a:r>
          </a:p>
          <a:p>
            <a:pPr lvl="1">
              <a:spcBef>
                <a:spcPts val="0"/>
              </a:spcBef>
            </a:pPr>
            <a:r>
              <a:rPr lang="en-US" dirty="0"/>
              <a:t>Speak for the organization / convey a </a:t>
            </a:r>
            <a:r>
              <a:rPr lang="en-US" b="1" i="1" dirty="0">
                <a:solidFill>
                  <a:schemeClr val="tx2"/>
                </a:solidFill>
              </a:rPr>
              <a:t>“we</a:t>
            </a:r>
            <a:r>
              <a:rPr lang="en-US" dirty="0">
                <a:solidFill>
                  <a:schemeClr val="tx2"/>
                </a:solidFill>
              </a:rPr>
              <a:t>” </a:t>
            </a:r>
            <a:r>
              <a:rPr lang="en-US" dirty="0"/>
              <a:t>not an “I” message</a:t>
            </a:r>
          </a:p>
          <a:p>
            <a:pPr>
              <a:spcBef>
                <a:spcPts val="0"/>
              </a:spcBef>
            </a:pPr>
            <a:r>
              <a:rPr lang="en-US" sz="2400" dirty="0"/>
              <a:t>Allow the patient and family to vent and share feelings and set the “pace” of the conversation</a:t>
            </a:r>
          </a:p>
          <a:p>
            <a:pPr>
              <a:spcBef>
                <a:spcPts val="0"/>
              </a:spcBef>
            </a:pPr>
            <a:r>
              <a:rPr lang="en-US" sz="2400" dirty="0"/>
              <a:t>Silent </a:t>
            </a:r>
            <a:r>
              <a:rPr lang="en-US" sz="2400" b="1" dirty="0">
                <a:solidFill>
                  <a:schemeClr val="tx2"/>
                </a:solidFill>
              </a:rPr>
              <a:t>PAUSES</a:t>
            </a:r>
            <a:r>
              <a:rPr lang="en-US" sz="2400" dirty="0"/>
              <a:t> are ok during conversation</a:t>
            </a:r>
          </a:p>
          <a:p>
            <a:pPr marL="36576" indent="0">
              <a:spcBef>
                <a:spcPts val="0"/>
              </a:spcBef>
              <a:buNone/>
            </a:pPr>
            <a:endParaRPr lang="en-US" sz="1400" dirty="0"/>
          </a:p>
        </p:txBody>
      </p:sp>
    </p:spTree>
    <p:extLst>
      <p:ext uri="{BB962C8B-B14F-4D97-AF65-F5344CB8AC3E}">
        <p14:creationId xmlns:p14="http://schemas.microsoft.com/office/powerpoint/2010/main" val="1666152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828801"/>
            <a:ext cx="8229600" cy="3438144"/>
          </a:xfrm>
        </p:spPr>
        <p:txBody>
          <a:bodyPr>
            <a:noAutofit/>
          </a:bodyPr>
          <a:lstStyle/>
          <a:p>
            <a:pPr lvl="0">
              <a:spcBef>
                <a:spcPts val="0"/>
              </a:spcBef>
            </a:pPr>
            <a:r>
              <a:rPr lang="en-US" dirty="0"/>
              <a:t>Invite questions and feedback</a:t>
            </a:r>
          </a:p>
          <a:p>
            <a:pPr lvl="0">
              <a:spcBef>
                <a:spcPts val="0"/>
              </a:spcBef>
            </a:pPr>
            <a:r>
              <a:rPr lang="en-US" dirty="0"/>
              <a:t>Give direct and honest answers to questions</a:t>
            </a:r>
          </a:p>
          <a:p>
            <a:pPr lvl="0">
              <a:spcBef>
                <a:spcPts val="0"/>
              </a:spcBef>
            </a:pPr>
            <a:r>
              <a:rPr lang="en-US" dirty="0"/>
              <a:t>If answers are unknown, state this.  Explain your intention to learn more and provide timely updates.</a:t>
            </a:r>
          </a:p>
          <a:p>
            <a:pPr lvl="0">
              <a:spcBef>
                <a:spcPts val="0"/>
              </a:spcBef>
            </a:pPr>
            <a:r>
              <a:rPr lang="en-US" dirty="0"/>
              <a:t>Keep personal feelings in check</a:t>
            </a:r>
          </a:p>
        </p:txBody>
      </p:sp>
      <p:sp>
        <p:nvSpPr>
          <p:cNvPr id="5" name="Title 1"/>
          <p:cNvSpPr>
            <a:spLocks noGrp="1"/>
          </p:cNvSpPr>
          <p:nvPr>
            <p:ph type="title"/>
          </p:nvPr>
        </p:nvSpPr>
        <p:spPr>
          <a:xfrm>
            <a:off x="457200" y="274638"/>
            <a:ext cx="8229600" cy="1143000"/>
          </a:xfrm>
        </p:spPr>
        <p:txBody>
          <a:bodyPr/>
          <a:lstStyle/>
          <a:p>
            <a:r>
              <a:rPr lang="en-US" dirty="0"/>
              <a:t>Disclosure TIPS</a:t>
            </a:r>
          </a:p>
        </p:txBody>
      </p:sp>
    </p:spTree>
    <p:extLst>
      <p:ext uri="{BB962C8B-B14F-4D97-AF65-F5344CB8AC3E}">
        <p14:creationId xmlns:p14="http://schemas.microsoft.com/office/powerpoint/2010/main" val="3997661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54214"/>
            <a:ext cx="8229600" cy="4370515"/>
          </a:xfrm>
        </p:spPr>
        <p:txBody>
          <a:bodyPr>
            <a:noAutofit/>
          </a:bodyPr>
          <a:lstStyle/>
          <a:p>
            <a:pPr lvl="0">
              <a:spcBef>
                <a:spcPts val="0"/>
              </a:spcBef>
            </a:pPr>
            <a:r>
              <a:rPr lang="en-US" dirty="0"/>
              <a:t>Attempt to understand the patient’s and family’s perspective</a:t>
            </a:r>
          </a:p>
          <a:p>
            <a:pPr lvl="0">
              <a:spcBef>
                <a:spcPts val="0"/>
              </a:spcBef>
            </a:pPr>
            <a:r>
              <a:rPr lang="en-US" dirty="0"/>
              <a:t>Acknowledge and validate the patient’s and family’s feelings</a:t>
            </a:r>
          </a:p>
          <a:p>
            <a:pPr lvl="0">
              <a:spcBef>
                <a:spcPts val="0"/>
              </a:spcBef>
            </a:pPr>
            <a:r>
              <a:rPr lang="en-US" dirty="0"/>
              <a:t>Avoid </a:t>
            </a:r>
            <a:r>
              <a:rPr lang="en-US" i="1" dirty="0"/>
              <a:t>VAGUE</a:t>
            </a:r>
            <a:r>
              <a:rPr lang="en-US" dirty="0"/>
              <a:t> statements → “We’ll get back to you.”  </a:t>
            </a:r>
            <a:br>
              <a:rPr lang="en-US" dirty="0"/>
            </a:br>
            <a:r>
              <a:rPr lang="en-US" dirty="0">
                <a:solidFill>
                  <a:schemeClr val="tx2"/>
                </a:solidFill>
              </a:rPr>
              <a:t>(</a:t>
            </a:r>
            <a:r>
              <a:rPr lang="en-US" i="1" dirty="0">
                <a:solidFill>
                  <a:schemeClr val="tx2"/>
                </a:solidFill>
              </a:rPr>
              <a:t>Better</a:t>
            </a:r>
            <a:r>
              <a:rPr lang="en-US" dirty="0">
                <a:solidFill>
                  <a:schemeClr val="tx2"/>
                </a:solidFill>
              </a:rPr>
              <a:t> statement:  </a:t>
            </a:r>
            <a:r>
              <a:rPr lang="en-US" i="1" dirty="0">
                <a:solidFill>
                  <a:schemeClr val="tx2"/>
                </a:solidFill>
              </a:rPr>
              <a:t>“Let’s plan to meet again tomorrow at 2 pm in the Conference Room.”)</a:t>
            </a:r>
          </a:p>
          <a:p>
            <a:endParaRPr lang="en-US" dirty="0"/>
          </a:p>
        </p:txBody>
      </p:sp>
      <p:sp>
        <p:nvSpPr>
          <p:cNvPr id="5" name="Title 1"/>
          <p:cNvSpPr>
            <a:spLocks noGrp="1"/>
          </p:cNvSpPr>
          <p:nvPr>
            <p:ph type="title"/>
          </p:nvPr>
        </p:nvSpPr>
        <p:spPr>
          <a:xfrm>
            <a:off x="457200" y="274638"/>
            <a:ext cx="8229600" cy="1143000"/>
          </a:xfrm>
        </p:spPr>
        <p:txBody>
          <a:bodyPr/>
          <a:lstStyle/>
          <a:p>
            <a:r>
              <a:rPr lang="en-US" dirty="0"/>
              <a:t>Disclosure TIPS</a:t>
            </a:r>
          </a:p>
        </p:txBody>
      </p:sp>
    </p:spTree>
    <p:extLst>
      <p:ext uri="{BB962C8B-B14F-4D97-AF65-F5344CB8AC3E}">
        <p14:creationId xmlns:p14="http://schemas.microsoft.com/office/powerpoint/2010/main" val="2501167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Disclosure TIPS – Examples of </a:t>
            </a:r>
            <a:r>
              <a:rPr lang="en-US" sz="3600" b="1" dirty="0"/>
              <a:t>Responses</a:t>
            </a:r>
            <a:endParaRPr lang="en-US" sz="3200" b="1" dirty="0"/>
          </a:p>
        </p:txBody>
      </p:sp>
      <p:sp>
        <p:nvSpPr>
          <p:cNvPr id="3" name="Content Placeholder 2"/>
          <p:cNvSpPr>
            <a:spLocks noGrp="1"/>
          </p:cNvSpPr>
          <p:nvPr>
            <p:ph idx="1"/>
          </p:nvPr>
        </p:nvSpPr>
        <p:spPr>
          <a:xfrm>
            <a:off x="457200" y="1371594"/>
            <a:ext cx="8229600" cy="4525963"/>
          </a:xfrm>
        </p:spPr>
        <p:txBody>
          <a:bodyPr>
            <a:noAutofit/>
          </a:bodyPr>
          <a:lstStyle/>
          <a:p>
            <a:r>
              <a:rPr lang="en-US" dirty="0"/>
              <a:t>Open-ended questions (can’t be answered with “yes” or “no”)</a:t>
            </a:r>
          </a:p>
          <a:p>
            <a:pPr lvl="1"/>
            <a:r>
              <a:rPr lang="en-US" sz="2400" i="1" dirty="0">
                <a:solidFill>
                  <a:schemeClr val="tx2"/>
                </a:solidFill>
              </a:rPr>
              <a:t>“Would you share with me . . . ?“</a:t>
            </a:r>
          </a:p>
          <a:p>
            <a:pPr lvl="1"/>
            <a:r>
              <a:rPr lang="en-US" sz="2400" i="1" dirty="0">
                <a:solidFill>
                  <a:schemeClr val="tx2"/>
                </a:solidFill>
              </a:rPr>
              <a:t>“what else may we talk about?”</a:t>
            </a:r>
          </a:p>
          <a:p>
            <a:r>
              <a:rPr lang="en-US" dirty="0"/>
              <a:t>Clarifying or summarizing comments</a:t>
            </a:r>
          </a:p>
          <a:p>
            <a:pPr lvl="1"/>
            <a:r>
              <a:rPr lang="en-US" sz="2400" dirty="0">
                <a:solidFill>
                  <a:schemeClr val="tx2"/>
                </a:solidFill>
              </a:rPr>
              <a:t>“</a:t>
            </a:r>
            <a:r>
              <a:rPr lang="en-US" sz="2400" i="1" dirty="0">
                <a:solidFill>
                  <a:schemeClr val="tx2"/>
                </a:solidFill>
              </a:rPr>
              <a:t>Let me see if I have this right.  If I go astray, I’d appreciate it if you would correct me.”</a:t>
            </a:r>
          </a:p>
          <a:p>
            <a:pPr lvl="1"/>
            <a:r>
              <a:rPr lang="en-US" sz="2400" i="1" dirty="0">
                <a:solidFill>
                  <a:schemeClr val="tx2"/>
                </a:solidFill>
              </a:rPr>
              <a:t>“I want to make sure I understand what you’re telling me.”</a:t>
            </a:r>
          </a:p>
        </p:txBody>
      </p:sp>
    </p:spTree>
    <p:extLst>
      <p:ext uri="{BB962C8B-B14F-4D97-AF65-F5344CB8AC3E}">
        <p14:creationId xmlns:p14="http://schemas.microsoft.com/office/powerpoint/2010/main" val="1596258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Disclosure TIPS – Examples of </a:t>
            </a:r>
            <a:r>
              <a:rPr lang="en-US" sz="3600" b="1" dirty="0"/>
              <a:t>Responses</a:t>
            </a:r>
            <a:endParaRPr lang="en-US" sz="3200" b="1" dirty="0"/>
          </a:p>
        </p:txBody>
      </p:sp>
      <p:sp>
        <p:nvSpPr>
          <p:cNvPr id="3" name="Content Placeholder 2"/>
          <p:cNvSpPr>
            <a:spLocks noGrp="1"/>
          </p:cNvSpPr>
          <p:nvPr>
            <p:ph idx="1"/>
          </p:nvPr>
        </p:nvSpPr>
        <p:spPr>
          <a:xfrm>
            <a:off x="457200" y="1643063"/>
            <a:ext cx="8229600" cy="4254494"/>
          </a:xfrm>
        </p:spPr>
        <p:txBody>
          <a:bodyPr>
            <a:noAutofit/>
          </a:bodyPr>
          <a:lstStyle/>
          <a:p>
            <a:r>
              <a:rPr lang="en-US" dirty="0"/>
              <a:t>Acknowledging comments:  </a:t>
            </a:r>
            <a:r>
              <a:rPr lang="en-US" b="1" dirty="0"/>
              <a:t>HOW, IT’S </a:t>
            </a:r>
            <a:r>
              <a:rPr lang="en-US" dirty="0"/>
              <a:t>or </a:t>
            </a:r>
            <a:r>
              <a:rPr lang="en-US" b="1" dirty="0"/>
              <a:t>THIS</a:t>
            </a:r>
          </a:p>
          <a:p>
            <a:pPr lvl="1"/>
            <a:r>
              <a:rPr lang="en-US" sz="2400" i="1" dirty="0">
                <a:solidFill>
                  <a:schemeClr val="tx2"/>
                </a:solidFill>
              </a:rPr>
              <a:t>“I can’t imagine </a:t>
            </a:r>
            <a:r>
              <a:rPr lang="en-US" sz="2400" b="1" i="1" u="sng" dirty="0">
                <a:solidFill>
                  <a:schemeClr val="tx2"/>
                </a:solidFill>
              </a:rPr>
              <a:t>how</a:t>
            </a:r>
            <a:r>
              <a:rPr lang="en-US" sz="2400" i="1" dirty="0">
                <a:solidFill>
                  <a:schemeClr val="tx2"/>
                </a:solidFill>
              </a:rPr>
              <a:t> frightening this must feel for you to go through.”</a:t>
            </a:r>
          </a:p>
          <a:p>
            <a:pPr lvl="1"/>
            <a:r>
              <a:rPr lang="en-US" sz="2400" b="1" i="1" dirty="0">
                <a:solidFill>
                  <a:schemeClr val="tx2"/>
                </a:solidFill>
              </a:rPr>
              <a:t>“</a:t>
            </a:r>
            <a:r>
              <a:rPr lang="en-US" sz="2400" b="1" i="1" u="sng" dirty="0">
                <a:solidFill>
                  <a:schemeClr val="tx2"/>
                </a:solidFill>
              </a:rPr>
              <a:t>It’s</a:t>
            </a:r>
            <a:r>
              <a:rPr lang="en-US" sz="2400" b="1" i="1" dirty="0">
                <a:solidFill>
                  <a:schemeClr val="tx2"/>
                </a:solidFill>
              </a:rPr>
              <a:t> </a:t>
            </a:r>
            <a:r>
              <a:rPr lang="en-US" sz="2400" i="1" dirty="0">
                <a:solidFill>
                  <a:schemeClr val="tx2"/>
                </a:solidFill>
              </a:rPr>
              <a:t>understandable that you’re vey upset about what’s happened.”</a:t>
            </a:r>
          </a:p>
          <a:p>
            <a:pPr lvl="1"/>
            <a:r>
              <a:rPr lang="en-US" sz="2400" i="1" dirty="0">
                <a:solidFill>
                  <a:schemeClr val="tx2"/>
                </a:solidFill>
              </a:rPr>
              <a:t>“</a:t>
            </a:r>
            <a:r>
              <a:rPr lang="en-US" sz="2400" b="1" i="1" u="sng" dirty="0">
                <a:solidFill>
                  <a:schemeClr val="tx2"/>
                </a:solidFill>
              </a:rPr>
              <a:t>This</a:t>
            </a:r>
            <a:r>
              <a:rPr lang="en-US" sz="2400" i="1" dirty="0">
                <a:solidFill>
                  <a:schemeClr val="tx2"/>
                </a:solidFill>
              </a:rPr>
              <a:t> is sad and not what any of us expected.”</a:t>
            </a:r>
          </a:p>
          <a:p>
            <a:pPr lvl="1"/>
            <a:r>
              <a:rPr lang="en-US" sz="2400" i="1" dirty="0">
                <a:solidFill>
                  <a:schemeClr val="tx2"/>
                </a:solidFill>
              </a:rPr>
              <a:t>“ I see the pain that </a:t>
            </a:r>
            <a:r>
              <a:rPr lang="en-US" sz="2400" b="1" i="1" u="sng" dirty="0">
                <a:solidFill>
                  <a:schemeClr val="tx2"/>
                </a:solidFill>
              </a:rPr>
              <a:t>this</a:t>
            </a:r>
            <a:r>
              <a:rPr lang="en-US" sz="2400" i="1" dirty="0">
                <a:solidFill>
                  <a:schemeClr val="tx2"/>
                </a:solidFill>
              </a:rPr>
              <a:t> is causing you.”</a:t>
            </a:r>
          </a:p>
        </p:txBody>
      </p:sp>
    </p:spTree>
    <p:extLst>
      <p:ext uri="{BB962C8B-B14F-4D97-AF65-F5344CB8AC3E}">
        <p14:creationId xmlns:p14="http://schemas.microsoft.com/office/powerpoint/2010/main" val="3072056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Disclosure TIPS – Examples of </a:t>
            </a:r>
            <a:r>
              <a:rPr lang="en-US" sz="3600" b="1" dirty="0"/>
              <a:t>Responses</a:t>
            </a:r>
            <a:endParaRPr lang="en-US" sz="3600" dirty="0"/>
          </a:p>
        </p:txBody>
      </p:sp>
      <p:sp>
        <p:nvSpPr>
          <p:cNvPr id="3" name="Content Placeholder 2"/>
          <p:cNvSpPr>
            <a:spLocks noGrp="1"/>
          </p:cNvSpPr>
          <p:nvPr>
            <p:ph idx="1"/>
          </p:nvPr>
        </p:nvSpPr>
        <p:spPr>
          <a:xfrm>
            <a:off x="457200" y="1417638"/>
            <a:ext cx="8229600" cy="4708525"/>
          </a:xfrm>
        </p:spPr>
        <p:txBody>
          <a:bodyPr>
            <a:normAutofit fontScale="55000" lnSpcReduction="20000"/>
          </a:bodyPr>
          <a:lstStyle/>
          <a:p>
            <a:r>
              <a:rPr lang="en-US" sz="4500" dirty="0"/>
              <a:t>Repeaters</a:t>
            </a:r>
            <a:r>
              <a:rPr lang="en-US" sz="5100" dirty="0"/>
              <a:t> </a:t>
            </a:r>
            <a:r>
              <a:rPr lang="en-US" dirty="0"/>
              <a:t>(repeat a key word)</a:t>
            </a:r>
          </a:p>
          <a:p>
            <a:pPr marL="36576" indent="0">
              <a:buNone/>
            </a:pPr>
            <a:endParaRPr lang="en-US" sz="900" dirty="0"/>
          </a:p>
          <a:p>
            <a:pPr lvl="1"/>
            <a:r>
              <a:rPr lang="en-US" sz="3800" i="1" dirty="0">
                <a:solidFill>
                  <a:schemeClr val="tx2"/>
                </a:solidFill>
              </a:rPr>
              <a:t>“Afraid?”</a:t>
            </a:r>
          </a:p>
          <a:p>
            <a:pPr lvl="1"/>
            <a:r>
              <a:rPr lang="en-US" sz="3800" i="1" dirty="0">
                <a:solidFill>
                  <a:schemeClr val="tx2"/>
                </a:solidFill>
              </a:rPr>
              <a:t>“Upset?”</a:t>
            </a:r>
          </a:p>
          <a:p>
            <a:pPr marL="448056" lvl="1" indent="0">
              <a:buNone/>
            </a:pPr>
            <a:endParaRPr lang="en-US" sz="900" dirty="0"/>
          </a:p>
          <a:p>
            <a:r>
              <a:rPr lang="en-US" sz="4500" dirty="0"/>
              <a:t>Continuers</a:t>
            </a:r>
            <a:r>
              <a:rPr lang="en-US" sz="5100" dirty="0"/>
              <a:t> </a:t>
            </a:r>
            <a:r>
              <a:rPr lang="en-US" dirty="0"/>
              <a:t>(verbal / non-verbal)</a:t>
            </a:r>
          </a:p>
          <a:p>
            <a:pPr marL="36576" indent="0">
              <a:buNone/>
            </a:pPr>
            <a:endParaRPr lang="en-US" sz="900" dirty="0"/>
          </a:p>
          <a:p>
            <a:pPr marL="914400" lvl="2" indent="0">
              <a:buNone/>
            </a:pPr>
            <a:r>
              <a:rPr lang="en-US" sz="4400" b="1" u="sng" dirty="0"/>
              <a:t>Verbal</a:t>
            </a:r>
            <a:r>
              <a:rPr lang="en-US" sz="4400" dirty="0"/>
              <a:t>				</a:t>
            </a:r>
            <a:r>
              <a:rPr lang="en-US" sz="4400" b="1" u="sng" dirty="0"/>
              <a:t>Non-Verbal</a:t>
            </a:r>
          </a:p>
          <a:p>
            <a:pPr lvl="1"/>
            <a:r>
              <a:rPr lang="en-US" sz="3800" i="1" dirty="0">
                <a:solidFill>
                  <a:schemeClr val="tx2"/>
                </a:solidFill>
              </a:rPr>
              <a:t>“Uh, huh.”</a:t>
            </a:r>
            <a:r>
              <a:rPr lang="en-US" sz="3800" dirty="0">
                <a:solidFill>
                  <a:schemeClr val="accent6">
                    <a:lumMod val="75000"/>
                  </a:schemeClr>
                </a:solidFill>
              </a:rPr>
              <a:t>	</a:t>
            </a:r>
            <a:r>
              <a:rPr lang="en-US" sz="3800" dirty="0"/>
              <a:t>    		-  head nod</a:t>
            </a:r>
          </a:p>
          <a:p>
            <a:pPr lvl="1"/>
            <a:r>
              <a:rPr lang="en-US" sz="3800" i="1" dirty="0">
                <a:solidFill>
                  <a:schemeClr val="tx2"/>
                </a:solidFill>
              </a:rPr>
              <a:t>“Yes.”	</a:t>
            </a:r>
            <a:r>
              <a:rPr lang="en-US" sz="3800" dirty="0">
                <a:solidFill>
                  <a:schemeClr val="tx2"/>
                </a:solidFill>
              </a:rPr>
              <a:t>	</a:t>
            </a:r>
            <a:r>
              <a:rPr lang="en-US" sz="3800" dirty="0"/>
              <a:t>			-  lean forward</a:t>
            </a:r>
          </a:p>
          <a:p>
            <a:pPr lvl="1"/>
            <a:r>
              <a:rPr lang="en-US" sz="3800" i="1" dirty="0">
                <a:solidFill>
                  <a:schemeClr val="tx2"/>
                </a:solidFill>
              </a:rPr>
              <a:t>“I see.”</a:t>
            </a:r>
            <a:r>
              <a:rPr lang="en-US" sz="3800" i="1" dirty="0">
                <a:solidFill>
                  <a:schemeClr val="accent6">
                    <a:lumMod val="75000"/>
                  </a:schemeClr>
                </a:solidFill>
              </a:rPr>
              <a:t>		</a:t>
            </a:r>
            <a:r>
              <a:rPr lang="en-US" sz="3800" i="1" dirty="0">
                <a:solidFill>
                  <a:srgbClr val="FFC000"/>
                </a:solidFill>
              </a:rPr>
              <a:t>		</a:t>
            </a:r>
            <a:r>
              <a:rPr lang="en-US" sz="3800" dirty="0"/>
              <a:t>-  eye contact</a:t>
            </a:r>
          </a:p>
          <a:p>
            <a:pPr lvl="1"/>
            <a:r>
              <a:rPr lang="en-US" sz="3800" i="1" dirty="0">
                <a:solidFill>
                  <a:schemeClr val="tx2"/>
                </a:solidFill>
              </a:rPr>
              <a:t>“Go on.”</a:t>
            </a:r>
          </a:p>
          <a:p>
            <a:pPr lvl="4"/>
            <a:endParaRPr lang="en-US" sz="900" i="1" dirty="0">
              <a:solidFill>
                <a:srgbClr val="FFC000"/>
              </a:solidFill>
            </a:endParaRPr>
          </a:p>
          <a:p>
            <a:r>
              <a:rPr lang="en-US" sz="4500" dirty="0"/>
              <a:t>Normalizing responses</a:t>
            </a:r>
          </a:p>
          <a:p>
            <a:pPr marL="36576" indent="0">
              <a:buNone/>
            </a:pPr>
            <a:endParaRPr lang="en-US" sz="900" dirty="0"/>
          </a:p>
          <a:p>
            <a:pPr lvl="1"/>
            <a:r>
              <a:rPr lang="en-US" sz="3800" i="1" dirty="0">
                <a:solidFill>
                  <a:schemeClr val="tx2"/>
                </a:solidFill>
              </a:rPr>
              <a:t>“Many in this situation may feel . . . “</a:t>
            </a:r>
          </a:p>
          <a:p>
            <a:pPr lvl="1"/>
            <a:r>
              <a:rPr lang="en-US" sz="3800" i="1" dirty="0">
                <a:solidFill>
                  <a:schemeClr val="tx2"/>
                </a:solidFill>
              </a:rPr>
              <a:t>“It makes sense to me that . . . “</a:t>
            </a:r>
          </a:p>
        </p:txBody>
      </p:sp>
    </p:spTree>
    <p:extLst>
      <p:ext uri="{BB962C8B-B14F-4D97-AF65-F5344CB8AC3E}">
        <p14:creationId xmlns:p14="http://schemas.microsoft.com/office/powerpoint/2010/main" val="28391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Workshop Agenda (Full)</a:t>
            </a:r>
          </a:p>
        </p:txBody>
      </p:sp>
      <p:graphicFrame>
        <p:nvGraphicFramePr>
          <p:cNvPr id="3" name="Table 2"/>
          <p:cNvGraphicFramePr>
            <a:graphicFrameLocks noGrp="1"/>
          </p:cNvGraphicFramePr>
          <p:nvPr>
            <p:extLst>
              <p:ext uri="{D42A27DB-BD31-4B8C-83A1-F6EECF244321}">
                <p14:modId xmlns:p14="http://schemas.microsoft.com/office/powerpoint/2010/main" val="1886421281"/>
              </p:ext>
            </p:extLst>
          </p:nvPr>
        </p:nvGraphicFramePr>
        <p:xfrm>
          <a:off x="457200" y="1550756"/>
          <a:ext cx="8229600" cy="4382903"/>
        </p:xfrm>
        <a:graphic>
          <a:graphicData uri="http://schemas.openxmlformats.org/drawingml/2006/table">
            <a:tbl>
              <a:tblPr firstRow="1" bandRow="1">
                <a:tableStyleId>{5C22544A-7EE6-4342-B048-85BDC9FD1C3A}</a:tableStyleId>
              </a:tblPr>
              <a:tblGrid>
                <a:gridCol w="4751798">
                  <a:extLst>
                    <a:ext uri="{9D8B030D-6E8A-4147-A177-3AD203B41FA5}">
                      <a16:colId xmlns:a16="http://schemas.microsoft.com/office/drawing/2014/main" val="20000"/>
                    </a:ext>
                  </a:extLst>
                </a:gridCol>
                <a:gridCol w="2116712">
                  <a:extLst>
                    <a:ext uri="{9D8B030D-6E8A-4147-A177-3AD203B41FA5}">
                      <a16:colId xmlns:a16="http://schemas.microsoft.com/office/drawing/2014/main" val="20001"/>
                    </a:ext>
                  </a:extLst>
                </a:gridCol>
                <a:gridCol w="1361090">
                  <a:extLst>
                    <a:ext uri="{9D8B030D-6E8A-4147-A177-3AD203B41FA5}">
                      <a16:colId xmlns:a16="http://schemas.microsoft.com/office/drawing/2014/main" val="20002"/>
                    </a:ext>
                  </a:extLst>
                </a:gridCol>
              </a:tblGrid>
              <a:tr h="412068">
                <a:tc>
                  <a:txBody>
                    <a:bodyPr/>
                    <a:lstStyle/>
                    <a:p>
                      <a:r>
                        <a:rPr lang="en-US" sz="1800" dirty="0"/>
                        <a:t>Topic</a:t>
                      </a:r>
                    </a:p>
                  </a:txBody>
                  <a:tcPr marL="68580" marR="68580" marT="34290" marB="34290"/>
                </a:tc>
                <a:tc>
                  <a:txBody>
                    <a:bodyPr/>
                    <a:lstStyle/>
                    <a:p>
                      <a:r>
                        <a:rPr lang="en-US" sz="1800" dirty="0"/>
                        <a:t>Facilitator</a:t>
                      </a:r>
                    </a:p>
                  </a:txBody>
                  <a:tcPr marL="68580" marR="68580" marT="34290" marB="34290"/>
                </a:tc>
                <a:tc>
                  <a:txBody>
                    <a:bodyPr/>
                    <a:lstStyle/>
                    <a:p>
                      <a:r>
                        <a:rPr lang="en-US" sz="1800" dirty="0"/>
                        <a:t>Length</a:t>
                      </a:r>
                    </a:p>
                  </a:txBody>
                  <a:tcPr marL="68580" marR="68580" marT="34290" marB="34290"/>
                </a:tc>
                <a:extLst>
                  <a:ext uri="{0D108BD9-81ED-4DB2-BD59-A6C34878D82A}">
                    <a16:rowId xmlns:a16="http://schemas.microsoft.com/office/drawing/2014/main" val="10000"/>
                  </a:ext>
                </a:extLst>
              </a:tr>
              <a:tr h="412068">
                <a:tc>
                  <a:txBody>
                    <a:bodyPr/>
                    <a:lstStyle/>
                    <a:p>
                      <a:r>
                        <a:rPr lang="en-US" sz="1800" dirty="0"/>
                        <a:t>Welcome and Introductions</a:t>
                      </a:r>
                    </a:p>
                  </a:txBody>
                  <a:tcPr marL="68580" marR="68580" marT="34290" marB="34290"/>
                </a:tc>
                <a:tc>
                  <a:txBody>
                    <a:bodyPr/>
                    <a:lstStyle/>
                    <a:p>
                      <a:r>
                        <a:rPr lang="en-US" sz="1800" dirty="0"/>
                        <a:t>TBD</a:t>
                      </a:r>
                    </a:p>
                  </a:txBody>
                  <a:tcPr marL="68580" marR="68580" marT="34290" marB="34290"/>
                </a:tc>
                <a:tc>
                  <a:txBody>
                    <a:bodyPr/>
                    <a:lstStyle/>
                    <a:p>
                      <a:r>
                        <a:rPr lang="en-US" sz="1800" dirty="0"/>
                        <a:t>10 mins</a:t>
                      </a:r>
                    </a:p>
                  </a:txBody>
                  <a:tcPr marL="68580" marR="68580" marT="34290" marB="34290"/>
                </a:tc>
                <a:extLst>
                  <a:ext uri="{0D108BD9-81ED-4DB2-BD59-A6C34878D82A}">
                    <a16:rowId xmlns:a16="http://schemas.microsoft.com/office/drawing/2014/main" val="10001"/>
                  </a:ext>
                </a:extLst>
              </a:tr>
              <a:tr h="412068">
                <a:tc>
                  <a:txBody>
                    <a:bodyPr/>
                    <a:lstStyle/>
                    <a:p>
                      <a:r>
                        <a:rPr lang="en-US" sz="1800" dirty="0"/>
                        <a:t>Background</a:t>
                      </a:r>
                    </a:p>
                  </a:txBody>
                  <a:tcPr marL="68580" marR="68580" marT="34290" marB="34290"/>
                </a:tc>
                <a:tc>
                  <a:txBody>
                    <a:bodyPr/>
                    <a:lstStyle/>
                    <a:p>
                      <a:r>
                        <a:rPr lang="en-US" sz="1800" dirty="0"/>
                        <a:t>TBD</a:t>
                      </a:r>
                    </a:p>
                  </a:txBody>
                  <a:tcPr marL="68580" marR="68580" marT="34290" marB="34290"/>
                </a:tc>
                <a:tc>
                  <a:txBody>
                    <a:bodyPr/>
                    <a:lstStyle/>
                    <a:p>
                      <a:r>
                        <a:rPr lang="en-US" sz="1800" dirty="0"/>
                        <a:t>15-30 mins</a:t>
                      </a:r>
                    </a:p>
                  </a:txBody>
                  <a:tcPr marL="68580" marR="68580" marT="34290" marB="34290"/>
                </a:tc>
                <a:extLst>
                  <a:ext uri="{0D108BD9-81ED-4DB2-BD59-A6C34878D82A}">
                    <a16:rowId xmlns:a16="http://schemas.microsoft.com/office/drawing/2014/main" val="10002"/>
                  </a:ext>
                </a:extLst>
              </a:tr>
              <a:tr h="1910495">
                <a:tc>
                  <a:txBody>
                    <a:bodyPr/>
                    <a:lstStyle/>
                    <a:p>
                      <a:r>
                        <a:rPr lang="en-US" sz="1800" baseline="0" dirty="0"/>
                        <a:t>Teaching Slides</a:t>
                      </a:r>
                      <a:endParaRPr lang="en-US" sz="1800" dirty="0"/>
                    </a:p>
                    <a:p>
                      <a:pPr marL="342900" indent="-342900">
                        <a:buFont typeface="+mj-lt"/>
                        <a:buAutoNum type="arabicPeriod"/>
                      </a:pPr>
                      <a:r>
                        <a:rPr lang="en-US" sz="1800" dirty="0"/>
                        <a:t>Disclosure HUDDLE</a:t>
                      </a:r>
                    </a:p>
                    <a:p>
                      <a:pPr marL="342900" indent="-342900">
                        <a:buFont typeface="+mj-lt"/>
                        <a:buAutoNum type="arabicPeriod"/>
                      </a:pPr>
                      <a:r>
                        <a:rPr lang="en-US" sz="1800" dirty="0"/>
                        <a:t>TIPS for a Respectful Disclosure</a:t>
                      </a:r>
                    </a:p>
                    <a:p>
                      <a:pPr marL="342900" indent="-342900">
                        <a:buFont typeface="+mj-lt"/>
                        <a:buAutoNum type="arabicPeriod"/>
                      </a:pPr>
                      <a:r>
                        <a:rPr lang="en-US" sz="1800" dirty="0"/>
                        <a:t>Disclosure CONVERSATION</a:t>
                      </a:r>
                    </a:p>
                    <a:p>
                      <a:pPr marL="342900" indent="-342900">
                        <a:buFont typeface="+mj-lt"/>
                        <a:buAutoNum type="arabicPeriod"/>
                      </a:pPr>
                      <a:r>
                        <a:rPr lang="en-US" sz="1800" dirty="0"/>
                        <a:t>Post Disclosure DEBRIEFING</a:t>
                      </a:r>
                    </a:p>
                    <a:p>
                      <a:pPr marL="342900" indent="-342900">
                        <a:buFont typeface="+mj-lt"/>
                        <a:buAutoNum type="arabicPeriod"/>
                      </a:pPr>
                      <a:r>
                        <a:rPr lang="en-US" sz="1800" dirty="0"/>
                        <a:t>Medical Record DOCUMENTATION</a:t>
                      </a:r>
                    </a:p>
                  </a:txBody>
                  <a:tcPr marL="68580" marR="68580" marT="34290" marB="34290"/>
                </a:tc>
                <a:tc>
                  <a:txBody>
                    <a:bodyPr/>
                    <a:lstStyle/>
                    <a:p>
                      <a:r>
                        <a:rPr lang="en-US" sz="1800" dirty="0"/>
                        <a:t>TBD</a:t>
                      </a:r>
                    </a:p>
                  </a:txBody>
                  <a:tcPr marL="68580" marR="68580" marT="34290" marB="34290"/>
                </a:tc>
                <a:tc>
                  <a:txBody>
                    <a:bodyPr/>
                    <a:lstStyle/>
                    <a:p>
                      <a:r>
                        <a:rPr lang="en-US" sz="1800" dirty="0"/>
                        <a:t>30 mins </a:t>
                      </a:r>
                    </a:p>
                  </a:txBody>
                  <a:tcPr marL="68580" marR="68580" marT="34290" marB="34290"/>
                </a:tc>
                <a:extLst>
                  <a:ext uri="{0D108BD9-81ED-4DB2-BD59-A6C34878D82A}">
                    <a16:rowId xmlns:a16="http://schemas.microsoft.com/office/drawing/2014/main" val="10003"/>
                  </a:ext>
                </a:extLst>
              </a:tr>
              <a:tr h="412068">
                <a:tc>
                  <a:txBody>
                    <a:bodyPr/>
                    <a:lstStyle/>
                    <a:p>
                      <a:r>
                        <a:rPr lang="en-US" sz="1800" dirty="0"/>
                        <a:t>Video</a:t>
                      </a:r>
                      <a:r>
                        <a:rPr lang="en-US" sz="1800" baseline="0" dirty="0"/>
                        <a:t> Activity </a:t>
                      </a:r>
                      <a:endParaRPr lang="en-US" sz="1800" dirty="0"/>
                    </a:p>
                  </a:txBody>
                  <a:tcPr marL="68580" marR="68580" marT="34290" marB="34290"/>
                </a:tc>
                <a:tc>
                  <a:txBody>
                    <a:bodyPr/>
                    <a:lstStyle/>
                    <a:p>
                      <a:r>
                        <a:rPr lang="en-US" sz="1800" dirty="0"/>
                        <a:t>TBD</a:t>
                      </a:r>
                    </a:p>
                  </a:txBody>
                  <a:tcPr marL="68580" marR="68580" marT="34290" marB="34290"/>
                </a:tc>
                <a:tc>
                  <a:txBody>
                    <a:bodyPr/>
                    <a:lstStyle/>
                    <a:p>
                      <a:r>
                        <a:rPr lang="en-US" sz="1800" dirty="0"/>
                        <a:t>10 mins</a:t>
                      </a:r>
                    </a:p>
                  </a:txBody>
                  <a:tcPr marL="68580" marR="68580" marT="34290" marB="34290"/>
                </a:tc>
                <a:extLst>
                  <a:ext uri="{0D108BD9-81ED-4DB2-BD59-A6C34878D82A}">
                    <a16:rowId xmlns:a16="http://schemas.microsoft.com/office/drawing/2014/main" val="10004"/>
                  </a:ext>
                </a:extLst>
              </a:tr>
              <a:tr h="412068">
                <a:tc>
                  <a:txBody>
                    <a:bodyPr/>
                    <a:lstStyle/>
                    <a:p>
                      <a:r>
                        <a:rPr lang="en-US" sz="1800" dirty="0"/>
                        <a:t>Simulation-</a:t>
                      </a:r>
                      <a:r>
                        <a:rPr lang="en-US" sz="1800" baseline="0" dirty="0"/>
                        <a:t> Role Play </a:t>
                      </a:r>
                      <a:endParaRPr lang="en-US" sz="1800" dirty="0"/>
                    </a:p>
                  </a:txBody>
                  <a:tcPr marL="68580" marR="68580" marT="34290" marB="34290"/>
                </a:tc>
                <a:tc>
                  <a:txBody>
                    <a:bodyPr/>
                    <a:lstStyle/>
                    <a:p>
                      <a:r>
                        <a:rPr lang="en-US" sz="1800" dirty="0"/>
                        <a:t>TBD</a:t>
                      </a:r>
                    </a:p>
                  </a:txBody>
                  <a:tcPr marL="68580" marR="68580" marT="34290" marB="34290"/>
                </a:tc>
                <a:tc>
                  <a:txBody>
                    <a:bodyPr/>
                    <a:lstStyle/>
                    <a:p>
                      <a:r>
                        <a:rPr lang="en-US" sz="1800" dirty="0"/>
                        <a:t>60-110 mins</a:t>
                      </a:r>
                      <a:r>
                        <a:rPr lang="en-US" sz="1800" baseline="0" dirty="0"/>
                        <a:t> </a:t>
                      </a:r>
                      <a:endParaRPr lang="en-US" sz="1800" dirty="0"/>
                    </a:p>
                  </a:txBody>
                  <a:tcPr marL="68580" marR="68580" marT="34290" marB="34290"/>
                </a:tc>
                <a:extLst>
                  <a:ext uri="{0D108BD9-81ED-4DB2-BD59-A6C34878D82A}">
                    <a16:rowId xmlns:a16="http://schemas.microsoft.com/office/drawing/2014/main" val="10005"/>
                  </a:ext>
                </a:extLst>
              </a:tr>
              <a:tr h="412068">
                <a:tc>
                  <a:txBody>
                    <a:bodyPr/>
                    <a:lstStyle/>
                    <a:p>
                      <a:r>
                        <a:rPr lang="en-US" sz="1800" dirty="0"/>
                        <a:t>Wrap-up</a:t>
                      </a:r>
                    </a:p>
                  </a:txBody>
                  <a:tcPr marL="68580" marR="68580" marT="34290" marB="34290"/>
                </a:tc>
                <a:tc>
                  <a:txBody>
                    <a:bodyPr/>
                    <a:lstStyle/>
                    <a:p>
                      <a:r>
                        <a:rPr lang="en-US" sz="1800" dirty="0"/>
                        <a:t>TBD</a:t>
                      </a:r>
                    </a:p>
                  </a:txBody>
                  <a:tcPr marL="68580" marR="68580" marT="34290" marB="34290"/>
                </a:tc>
                <a:tc>
                  <a:txBody>
                    <a:bodyPr/>
                    <a:lstStyle/>
                    <a:p>
                      <a:r>
                        <a:rPr lang="en-US" sz="1800" dirty="0"/>
                        <a:t>10-15 mins</a:t>
                      </a:r>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76115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4000" b="0" dirty="0"/>
              <a:t>Disclosure TIPS</a:t>
            </a:r>
          </a:p>
        </p:txBody>
      </p:sp>
      <p:sp>
        <p:nvSpPr>
          <p:cNvPr id="4" name="Content Placeholder 3"/>
          <p:cNvSpPr>
            <a:spLocks noGrp="1"/>
          </p:cNvSpPr>
          <p:nvPr>
            <p:ph idx="1"/>
          </p:nvPr>
        </p:nvSpPr>
        <p:spPr/>
        <p:txBody>
          <a:bodyPr>
            <a:normAutofit lnSpcReduction="10000"/>
          </a:bodyPr>
          <a:lstStyle/>
          <a:p>
            <a:pPr marL="36576" indent="0" algn="ctr">
              <a:buNone/>
            </a:pPr>
            <a:r>
              <a:rPr lang="en-US" dirty="0"/>
              <a:t>Understand the apology law in your state as such laws are different</a:t>
            </a:r>
          </a:p>
          <a:p>
            <a:pPr marL="36576" indent="0" algn="ctr">
              <a:buNone/>
            </a:pPr>
            <a:endParaRPr lang="en-US" dirty="0"/>
          </a:p>
          <a:p>
            <a:pPr marL="36576" indent="0" algn="ctr">
              <a:buNone/>
            </a:pPr>
            <a:r>
              <a:rPr lang="en-US" dirty="0">
                <a:solidFill>
                  <a:schemeClr val="tx2"/>
                </a:solidFill>
              </a:rPr>
              <a:t>The Apology Law in the State of “X”</a:t>
            </a:r>
          </a:p>
          <a:p>
            <a:pPr marL="36576" indent="0" algn="ctr">
              <a:buNone/>
            </a:pPr>
            <a:r>
              <a:rPr lang="en-US" dirty="0"/>
              <a:t>(“X”. Rev. Stat. #:  ______ )</a:t>
            </a:r>
          </a:p>
          <a:p>
            <a:pPr marL="36576" indent="0" algn="ctr">
              <a:buNone/>
            </a:pPr>
            <a:endParaRPr lang="en-US" dirty="0"/>
          </a:p>
          <a:p>
            <a:pPr marL="36576" indent="0" algn="ctr">
              <a:buNone/>
            </a:pPr>
            <a:r>
              <a:rPr lang="en-US" i="1" dirty="0"/>
              <a:t>summarizing statement</a:t>
            </a:r>
          </a:p>
          <a:p>
            <a:pPr marL="36576" indent="0" algn="ctr">
              <a:buNone/>
            </a:pPr>
            <a:r>
              <a:rPr lang="en-US" i="1" dirty="0"/>
              <a:t>of “X’s” Apology Law</a:t>
            </a:r>
          </a:p>
        </p:txBody>
      </p:sp>
    </p:spTree>
    <p:extLst>
      <p:ext uri="{BB962C8B-B14F-4D97-AF65-F5344CB8AC3E}">
        <p14:creationId xmlns:p14="http://schemas.microsoft.com/office/powerpoint/2010/main" val="2240316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Disclosure </a:t>
            </a:r>
            <a:r>
              <a:rPr lang="en-US" sz="4000" i="1" dirty="0"/>
              <a:t>CONVERSATION</a:t>
            </a:r>
          </a:p>
        </p:txBody>
      </p:sp>
      <p:pic>
        <p:nvPicPr>
          <p:cNvPr id="4" name="Picture 2" descr="Image result for images of doctors talking to fami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013" y="544512"/>
            <a:ext cx="3695700" cy="200025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507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Disclosure CONVERSATION</a:t>
            </a:r>
          </a:p>
        </p:txBody>
      </p:sp>
      <p:sp>
        <p:nvSpPr>
          <p:cNvPr id="7" name="Content Placeholder 6"/>
          <p:cNvSpPr>
            <a:spLocks noGrp="1"/>
          </p:cNvSpPr>
          <p:nvPr>
            <p:ph idx="1"/>
          </p:nvPr>
        </p:nvSpPr>
        <p:spPr/>
        <p:txBody>
          <a:bodyPr>
            <a:normAutofit fontScale="92500" lnSpcReduction="20000"/>
          </a:bodyPr>
          <a:lstStyle/>
          <a:p>
            <a:pPr marL="0" indent="0">
              <a:buNone/>
            </a:pPr>
            <a:r>
              <a:rPr lang="en-US" sz="2800" b="1" dirty="0"/>
              <a:t>PURPOSE:</a:t>
            </a:r>
          </a:p>
          <a:p>
            <a:endParaRPr lang="en-US" dirty="0"/>
          </a:p>
          <a:p>
            <a:pPr marL="285750" indent="-285750">
              <a:buFont typeface="Arial" panose="020B0604020202020204" pitchFamily="34" charset="0"/>
              <a:buChar char="•"/>
            </a:pPr>
            <a:r>
              <a:rPr lang="en-US" dirty="0">
                <a:solidFill>
                  <a:schemeClr val="tx2"/>
                </a:solidFill>
              </a:rPr>
              <a:t>To enable the patient and family to understand what happened and the ramifications of the event</a:t>
            </a:r>
          </a:p>
          <a:p>
            <a:pPr marL="285750" indent="-285750">
              <a:buFont typeface="Arial" panose="020B0604020202020204" pitchFamily="34" charset="0"/>
              <a:buChar char="•"/>
            </a:pPr>
            <a:r>
              <a:rPr lang="en-US" dirty="0"/>
              <a:t>To express empathy for the patient and family’s trauma</a:t>
            </a:r>
            <a:endParaRPr lang="en-US" dirty="0">
              <a:solidFill>
                <a:srgbClr val="FFC000"/>
              </a:solidFill>
            </a:endParaRPr>
          </a:p>
          <a:p>
            <a:pPr marL="285750" indent="-285750">
              <a:buFont typeface="Arial" panose="020B0604020202020204" pitchFamily="34" charset="0"/>
              <a:buChar char="•"/>
            </a:pPr>
            <a:r>
              <a:rPr lang="en-US" dirty="0">
                <a:solidFill>
                  <a:schemeClr val="tx2"/>
                </a:solidFill>
              </a:rPr>
              <a:t>To provide sufficient information for the patient and family to make future decisions</a:t>
            </a:r>
          </a:p>
          <a:p>
            <a:pPr marL="285750" indent="-285750">
              <a:buFont typeface="Arial" panose="020B0604020202020204" pitchFamily="34" charset="0"/>
              <a:buChar char="•"/>
            </a:pPr>
            <a:r>
              <a:rPr lang="en-US" dirty="0"/>
              <a:t>Begin to uphold a transparent and trusting relationship between clinicians, patients and families</a:t>
            </a:r>
          </a:p>
        </p:txBody>
      </p:sp>
    </p:spTree>
    <p:extLst>
      <p:ext uri="{BB962C8B-B14F-4D97-AF65-F5344CB8AC3E}">
        <p14:creationId xmlns:p14="http://schemas.microsoft.com/office/powerpoint/2010/main" val="1404262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28788"/>
            <a:ext cx="8229600" cy="4397375"/>
          </a:xfrm>
        </p:spPr>
        <p:txBody>
          <a:bodyPr>
            <a:normAutofit/>
          </a:bodyPr>
          <a:lstStyle/>
          <a:p>
            <a:pPr marL="36576" indent="0">
              <a:buNone/>
            </a:pPr>
            <a:r>
              <a:rPr lang="en-US" dirty="0"/>
              <a:t>Conversation outline</a:t>
            </a:r>
          </a:p>
          <a:p>
            <a:pPr marL="914400" lvl="1" indent="-457200"/>
            <a:r>
              <a:rPr lang="en-US" dirty="0"/>
              <a:t>Express EMPATHY</a:t>
            </a:r>
          </a:p>
          <a:p>
            <a:pPr marL="914400" lvl="1" indent="-457200"/>
            <a:r>
              <a:rPr lang="en-US" dirty="0"/>
              <a:t>Describe what happened</a:t>
            </a:r>
          </a:p>
          <a:p>
            <a:pPr marL="914400" lvl="1" indent="-457200"/>
            <a:r>
              <a:rPr lang="en-US" dirty="0"/>
              <a:t>Describe patient’s current status</a:t>
            </a:r>
          </a:p>
          <a:p>
            <a:pPr marL="914400" lvl="1" indent="-457200"/>
            <a:r>
              <a:rPr lang="en-US" dirty="0"/>
              <a:t>Describe patient’s current health care needs</a:t>
            </a:r>
          </a:p>
          <a:p>
            <a:pPr marL="914400" lvl="1" indent="-457200"/>
            <a:r>
              <a:rPr lang="en-US" dirty="0"/>
              <a:t>Outline next steps in the patient’s care</a:t>
            </a:r>
          </a:p>
          <a:p>
            <a:pPr marL="914400" lvl="1" indent="-457200"/>
            <a:r>
              <a:rPr lang="en-US" dirty="0"/>
              <a:t>Ensure formal hospital review of event</a:t>
            </a:r>
          </a:p>
          <a:p>
            <a:pPr marL="914400" lvl="1" indent="-457200"/>
            <a:r>
              <a:rPr lang="en-US" dirty="0"/>
              <a:t>Align on next steps</a:t>
            </a:r>
          </a:p>
        </p:txBody>
      </p:sp>
      <p:sp>
        <p:nvSpPr>
          <p:cNvPr id="6" name="Title 5"/>
          <p:cNvSpPr>
            <a:spLocks noGrp="1"/>
          </p:cNvSpPr>
          <p:nvPr>
            <p:ph type="title"/>
          </p:nvPr>
        </p:nvSpPr>
        <p:spPr>
          <a:xfrm>
            <a:off x="457200" y="274638"/>
            <a:ext cx="8229600" cy="1143000"/>
          </a:xfrm>
        </p:spPr>
        <p:txBody>
          <a:bodyPr>
            <a:normAutofit/>
          </a:bodyPr>
          <a:lstStyle/>
          <a:p>
            <a:r>
              <a:rPr lang="en-US" dirty="0"/>
              <a:t>Disclosure CONVERSATION</a:t>
            </a:r>
          </a:p>
        </p:txBody>
      </p:sp>
    </p:spTree>
    <p:extLst>
      <p:ext uri="{BB962C8B-B14F-4D97-AF65-F5344CB8AC3E}">
        <p14:creationId xmlns:p14="http://schemas.microsoft.com/office/powerpoint/2010/main" val="2317031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Disclosure CONVERSATION</a:t>
            </a:r>
          </a:p>
        </p:txBody>
      </p:sp>
      <p:sp>
        <p:nvSpPr>
          <p:cNvPr id="4" name="Content Placeholder 3"/>
          <p:cNvSpPr>
            <a:spLocks noGrp="1"/>
          </p:cNvSpPr>
          <p:nvPr>
            <p:ph idx="1"/>
          </p:nvPr>
        </p:nvSpPr>
        <p:spPr/>
        <p:txBody>
          <a:bodyPr>
            <a:normAutofit fontScale="85000" lnSpcReduction="20000"/>
          </a:bodyPr>
          <a:lstStyle/>
          <a:p>
            <a:r>
              <a:rPr lang="en-US" dirty="0"/>
              <a:t>Attendee </a:t>
            </a:r>
            <a:r>
              <a:rPr lang="en-US" b="1" dirty="0"/>
              <a:t>Introductions</a:t>
            </a:r>
            <a:r>
              <a:rPr lang="en-US" dirty="0"/>
              <a:t> (name / position or relationship to patient)</a:t>
            </a:r>
          </a:p>
          <a:p>
            <a:endParaRPr lang="en-US" sz="1600" dirty="0"/>
          </a:p>
          <a:p>
            <a:pPr lvl="1"/>
            <a:r>
              <a:rPr lang="en-US" sz="2800" dirty="0"/>
              <a:t>Spokesperson introduction</a:t>
            </a:r>
          </a:p>
          <a:p>
            <a:pPr lvl="1"/>
            <a:r>
              <a:rPr lang="en-US" sz="2800" dirty="0"/>
              <a:t>All patient and family members</a:t>
            </a:r>
          </a:p>
          <a:p>
            <a:pPr lvl="1"/>
            <a:r>
              <a:rPr lang="en-US" sz="2800" dirty="0"/>
              <a:t>All hospital / health care providers</a:t>
            </a:r>
          </a:p>
          <a:p>
            <a:pPr marL="36576" indent="0">
              <a:buNone/>
            </a:pPr>
            <a:endParaRPr lang="en-US" sz="1600" dirty="0"/>
          </a:p>
          <a:p>
            <a:r>
              <a:rPr lang="en-US" dirty="0"/>
              <a:t>Explanation of </a:t>
            </a:r>
            <a:r>
              <a:rPr lang="en-US" b="1" dirty="0"/>
              <a:t>Purpose</a:t>
            </a:r>
            <a:r>
              <a:rPr lang="en-US" dirty="0"/>
              <a:t> of Disclosure Meeting</a:t>
            </a:r>
          </a:p>
          <a:p>
            <a:pPr marL="36576" indent="0">
              <a:buNone/>
            </a:pPr>
            <a:endParaRPr lang="en-US" dirty="0"/>
          </a:p>
          <a:p>
            <a:r>
              <a:rPr lang="en-US" dirty="0"/>
              <a:t>Expression of </a:t>
            </a:r>
            <a:r>
              <a:rPr lang="en-US" b="1" dirty="0"/>
              <a:t>EMPATHY</a:t>
            </a:r>
            <a:r>
              <a:rPr lang="en-US" dirty="0"/>
              <a:t>:  </a:t>
            </a:r>
            <a:r>
              <a:rPr lang="en-US" i="1" dirty="0">
                <a:solidFill>
                  <a:schemeClr val="tx2"/>
                </a:solidFill>
              </a:rPr>
              <a:t>“We’re sorry this happened.  We feel horrible for you.  This must be very scary for you.”</a:t>
            </a:r>
          </a:p>
          <a:p>
            <a:pPr marL="36576" indent="0">
              <a:buNone/>
            </a:pPr>
            <a:endParaRPr lang="en-US" dirty="0"/>
          </a:p>
        </p:txBody>
      </p:sp>
    </p:spTree>
    <p:extLst>
      <p:ext uri="{BB962C8B-B14F-4D97-AF65-F5344CB8AC3E}">
        <p14:creationId xmlns:p14="http://schemas.microsoft.com/office/powerpoint/2010/main" val="588687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Disclosure CONVERSATION</a:t>
            </a:r>
          </a:p>
        </p:txBody>
      </p:sp>
      <p:sp>
        <p:nvSpPr>
          <p:cNvPr id="4" name="Content Placeholder 3"/>
          <p:cNvSpPr>
            <a:spLocks noGrp="1"/>
          </p:cNvSpPr>
          <p:nvPr>
            <p:ph idx="1"/>
          </p:nvPr>
        </p:nvSpPr>
        <p:spPr>
          <a:xfrm>
            <a:off x="457200" y="1757363"/>
            <a:ext cx="8229600" cy="4368800"/>
          </a:xfrm>
        </p:spPr>
        <p:txBody>
          <a:bodyPr>
            <a:normAutofit/>
          </a:bodyPr>
          <a:lstStyle/>
          <a:p>
            <a:r>
              <a:rPr lang="en-US" dirty="0"/>
              <a:t>Describe the FACTS of the event</a:t>
            </a:r>
          </a:p>
          <a:p>
            <a:pPr lvl="1"/>
            <a:r>
              <a:rPr lang="en-US" sz="2600" dirty="0"/>
              <a:t>What happened</a:t>
            </a:r>
          </a:p>
          <a:p>
            <a:pPr lvl="1"/>
            <a:r>
              <a:rPr lang="en-US" sz="2600" dirty="0"/>
              <a:t>Patient’s current health status</a:t>
            </a:r>
          </a:p>
          <a:p>
            <a:pPr lvl="1"/>
            <a:r>
              <a:rPr lang="en-US" sz="2600" dirty="0"/>
              <a:t>Patient’s current treatment plan</a:t>
            </a:r>
          </a:p>
          <a:p>
            <a:r>
              <a:rPr lang="en-US" dirty="0"/>
              <a:t>Describe what is </a:t>
            </a:r>
            <a:r>
              <a:rPr lang="en-US" b="1" dirty="0"/>
              <a:t>NOT</a:t>
            </a:r>
            <a:r>
              <a:rPr lang="en-US" dirty="0"/>
              <a:t> known</a:t>
            </a:r>
          </a:p>
          <a:p>
            <a:r>
              <a:rPr lang="en-US" dirty="0"/>
              <a:t>Describe potential future patient health concerns and treatment plans</a:t>
            </a:r>
          </a:p>
        </p:txBody>
      </p:sp>
    </p:spTree>
    <p:extLst>
      <p:ext uri="{BB962C8B-B14F-4D97-AF65-F5344CB8AC3E}">
        <p14:creationId xmlns:p14="http://schemas.microsoft.com/office/powerpoint/2010/main" val="1699589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Disclosure CONVERSATION</a:t>
            </a:r>
          </a:p>
        </p:txBody>
      </p:sp>
      <p:sp>
        <p:nvSpPr>
          <p:cNvPr id="4" name="Content Placeholder 3"/>
          <p:cNvSpPr>
            <a:spLocks noGrp="1"/>
          </p:cNvSpPr>
          <p:nvPr>
            <p:ph idx="1"/>
          </p:nvPr>
        </p:nvSpPr>
        <p:spPr/>
        <p:txBody>
          <a:bodyPr>
            <a:normAutofit/>
          </a:bodyPr>
          <a:lstStyle/>
          <a:p>
            <a:r>
              <a:rPr lang="en-US" i="1" dirty="0"/>
              <a:t>Repeat</a:t>
            </a:r>
            <a:r>
              <a:rPr lang="en-US" dirty="0"/>
              <a:t> expression of </a:t>
            </a:r>
            <a:r>
              <a:rPr lang="en-US" b="1" i="1" dirty="0">
                <a:solidFill>
                  <a:schemeClr val="tx2"/>
                </a:solidFill>
              </a:rPr>
              <a:t>EMPATHY</a:t>
            </a:r>
          </a:p>
          <a:p>
            <a:r>
              <a:rPr lang="en-US" dirty="0"/>
              <a:t>Elicit and respond to family’s questions / comments / feedback / concerns</a:t>
            </a:r>
          </a:p>
          <a:p>
            <a:r>
              <a:rPr lang="en-US" dirty="0"/>
              <a:t>Determine needed family support (e.g. – </a:t>
            </a:r>
            <a:r>
              <a:rPr lang="en-US" i="1" dirty="0"/>
              <a:t>chaplain, food, lodging, transportation, social, Child Life)</a:t>
            </a:r>
          </a:p>
        </p:txBody>
      </p:sp>
    </p:spTree>
    <p:extLst>
      <p:ext uri="{BB962C8B-B14F-4D97-AF65-F5344CB8AC3E}">
        <p14:creationId xmlns:p14="http://schemas.microsoft.com/office/powerpoint/2010/main" val="3122076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Disclosure CONVERSATION</a:t>
            </a:r>
          </a:p>
        </p:txBody>
      </p:sp>
      <p:sp>
        <p:nvSpPr>
          <p:cNvPr id="4" name="Content Placeholder 3"/>
          <p:cNvSpPr>
            <a:spLocks noGrp="1"/>
          </p:cNvSpPr>
          <p:nvPr>
            <p:ph idx="1"/>
          </p:nvPr>
        </p:nvSpPr>
        <p:spPr>
          <a:xfrm>
            <a:off x="457200" y="1417638"/>
            <a:ext cx="8229600" cy="4840288"/>
          </a:xfrm>
        </p:spPr>
        <p:txBody>
          <a:bodyPr>
            <a:noAutofit/>
          </a:bodyPr>
          <a:lstStyle/>
          <a:p>
            <a:pPr>
              <a:spcBef>
                <a:spcPts val="0"/>
              </a:spcBef>
            </a:pPr>
            <a:r>
              <a:rPr lang="en-US" sz="2800" dirty="0"/>
              <a:t>Present “next steps”</a:t>
            </a:r>
          </a:p>
          <a:p>
            <a:pPr lvl="1">
              <a:spcBef>
                <a:spcPts val="0"/>
              </a:spcBef>
            </a:pPr>
            <a:r>
              <a:rPr lang="en-US" sz="2400" dirty="0"/>
              <a:t>Patient care</a:t>
            </a:r>
          </a:p>
          <a:p>
            <a:pPr lvl="1">
              <a:spcBef>
                <a:spcPts val="0"/>
              </a:spcBef>
            </a:pPr>
            <a:r>
              <a:rPr lang="en-US" sz="2400" b="1" dirty="0"/>
              <a:t>Ensure timely hospital review of event</a:t>
            </a:r>
          </a:p>
          <a:p>
            <a:pPr lvl="1">
              <a:spcBef>
                <a:spcPts val="0"/>
              </a:spcBef>
            </a:pPr>
            <a:r>
              <a:rPr lang="en-US" sz="2400" dirty="0"/>
              <a:t>Identify the ongoing family contact representative</a:t>
            </a:r>
          </a:p>
          <a:p>
            <a:pPr lvl="1">
              <a:spcBef>
                <a:spcPts val="0"/>
              </a:spcBef>
            </a:pPr>
            <a:r>
              <a:rPr lang="en-US" sz="2400" b="1" dirty="0"/>
              <a:t>Identify / introduce the family’s hospital point person</a:t>
            </a:r>
          </a:p>
          <a:p>
            <a:pPr lvl="1">
              <a:spcBef>
                <a:spcPts val="0"/>
              </a:spcBef>
            </a:pPr>
            <a:r>
              <a:rPr lang="en-US" sz="2400" dirty="0"/>
              <a:t>Confirm intention to conduct timely and ongoing follow-up informational meetings with family</a:t>
            </a:r>
          </a:p>
          <a:p>
            <a:pPr lvl="1">
              <a:spcBef>
                <a:spcPts val="0"/>
              </a:spcBef>
            </a:pPr>
            <a:r>
              <a:rPr lang="en-US" sz="2400" b="1" dirty="0"/>
              <a:t>Schedule next meeting (date / time / location) with family and Hospital Point Person with  an Invitation statement such as:</a:t>
            </a:r>
            <a:r>
              <a:rPr lang="en-US" sz="2400" dirty="0"/>
              <a:t> </a:t>
            </a:r>
            <a:r>
              <a:rPr lang="en-US" sz="2700" i="1" dirty="0">
                <a:solidFill>
                  <a:schemeClr val="tx2"/>
                </a:solidFill>
              </a:rPr>
              <a:t>“Is it ok if we talk about what next steps will be?" </a:t>
            </a:r>
          </a:p>
          <a:p>
            <a:pPr>
              <a:spcBef>
                <a:spcPts val="0"/>
              </a:spcBef>
            </a:pPr>
            <a:r>
              <a:rPr lang="en-US" sz="2800" dirty="0"/>
              <a:t>Statement of appreciation &amp; </a:t>
            </a:r>
            <a:r>
              <a:rPr lang="en-US" sz="2800" i="1" dirty="0">
                <a:solidFill>
                  <a:schemeClr val="tx2"/>
                </a:solidFill>
              </a:rPr>
              <a:t>empathy</a:t>
            </a:r>
          </a:p>
          <a:p>
            <a:pPr>
              <a:spcBef>
                <a:spcPts val="0"/>
              </a:spcBef>
            </a:pPr>
            <a:r>
              <a:rPr lang="en-US" sz="2800" dirty="0"/>
              <a:t>Close meeting</a:t>
            </a:r>
          </a:p>
        </p:txBody>
      </p:sp>
    </p:spTree>
    <p:extLst>
      <p:ext uri="{BB962C8B-B14F-4D97-AF65-F5344CB8AC3E}">
        <p14:creationId xmlns:p14="http://schemas.microsoft.com/office/powerpoint/2010/main" val="2887382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Disclosure </a:t>
            </a:r>
            <a:r>
              <a:rPr lang="en-US" i="1" dirty="0"/>
              <a:t>Debriefing</a:t>
            </a:r>
          </a:p>
        </p:txBody>
      </p:sp>
      <p:pic>
        <p:nvPicPr>
          <p:cNvPr id="3074" name="Picture 2" descr="Image result for images of doctors and nurses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463" y="542925"/>
            <a:ext cx="4286250" cy="238125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35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Post Disclosure DEBRIEFING</a:t>
            </a:r>
          </a:p>
        </p:txBody>
      </p:sp>
      <p:sp>
        <p:nvSpPr>
          <p:cNvPr id="5" name="Content Placeholder 4"/>
          <p:cNvSpPr>
            <a:spLocks noGrp="1"/>
          </p:cNvSpPr>
          <p:nvPr>
            <p:ph idx="1"/>
          </p:nvPr>
        </p:nvSpPr>
        <p:spPr/>
        <p:txBody>
          <a:bodyPr>
            <a:normAutofit/>
          </a:bodyPr>
          <a:lstStyle/>
          <a:p>
            <a:pPr marL="0" indent="0">
              <a:buNone/>
            </a:pPr>
            <a:r>
              <a:rPr lang="en-US" sz="2800" b="1" dirty="0"/>
              <a:t>PURPOSE:</a:t>
            </a:r>
          </a:p>
          <a:p>
            <a:pPr marL="457200" indent="-457200">
              <a:buFont typeface="+mj-lt"/>
              <a:buAutoNum type="arabicPeriod"/>
            </a:pPr>
            <a:r>
              <a:rPr lang="en-US" sz="2400" dirty="0"/>
              <a:t>Evaluate the disclosure process and identify improvement opportunities </a:t>
            </a:r>
          </a:p>
          <a:p>
            <a:pPr marL="457200" indent="-457200">
              <a:buFont typeface="+mj-lt"/>
              <a:buAutoNum type="arabicPeriod"/>
            </a:pPr>
            <a:r>
              <a:rPr lang="en-US" sz="2400" dirty="0"/>
              <a:t>Confirm next steps and prepare documentation</a:t>
            </a:r>
          </a:p>
          <a:p>
            <a:pPr marL="0" indent="0">
              <a:buNone/>
            </a:pPr>
            <a:endParaRPr lang="en-US" sz="2400" dirty="0"/>
          </a:p>
        </p:txBody>
      </p:sp>
    </p:spTree>
    <p:extLst>
      <p:ext uri="{BB962C8B-B14F-4D97-AF65-F5344CB8AC3E}">
        <p14:creationId xmlns:p14="http://schemas.microsoft.com/office/powerpoint/2010/main" val="362061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Text Placeholder 2"/>
          <p:cNvSpPr>
            <a:spLocks noGrp="1"/>
          </p:cNvSpPr>
          <p:nvPr>
            <p:ph type="body" idx="1"/>
          </p:nvPr>
        </p:nvSpPr>
        <p:spPr/>
        <p:txBody>
          <a:bodyPr>
            <a:normAutofit/>
          </a:bodyPr>
          <a:lstStyle/>
          <a:p>
            <a:r>
              <a:rPr lang="en-US" sz="4000" dirty="0"/>
              <a:t>Disclosure </a:t>
            </a:r>
          </a:p>
        </p:txBody>
      </p:sp>
      <p:pic>
        <p:nvPicPr>
          <p:cNvPr id="1028" name="Picture 4" descr="Image result for images of doctors talking to sad famil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589" y="528638"/>
            <a:ext cx="3400124" cy="226474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74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Confirm next steps and prepare documentation</a:t>
            </a:r>
          </a:p>
        </p:txBody>
      </p:sp>
      <p:sp>
        <p:nvSpPr>
          <p:cNvPr id="3" name="Content Placeholder 2"/>
          <p:cNvSpPr>
            <a:spLocks noGrp="1"/>
          </p:cNvSpPr>
          <p:nvPr>
            <p:ph idx="1"/>
          </p:nvPr>
        </p:nvSpPr>
        <p:spPr/>
        <p:txBody>
          <a:bodyPr/>
          <a:lstStyle/>
          <a:p>
            <a:r>
              <a:rPr lang="en-US" dirty="0"/>
              <a:t>Confirm the staff members present for the meeting</a:t>
            </a:r>
          </a:p>
          <a:p>
            <a:r>
              <a:rPr lang="en-US" dirty="0"/>
              <a:t>Gain alignment to confirm the topics discussed and decisions made using repeat back</a:t>
            </a:r>
          </a:p>
          <a:p>
            <a:r>
              <a:rPr lang="en-US" dirty="0"/>
              <a:t>Ensure that all action items are assigned to specific owners with due dates</a:t>
            </a:r>
          </a:p>
          <a:p>
            <a:endParaRPr lang="en-US" dirty="0"/>
          </a:p>
        </p:txBody>
      </p:sp>
    </p:spTree>
    <p:extLst>
      <p:ext uri="{BB962C8B-B14F-4D97-AF65-F5344CB8AC3E}">
        <p14:creationId xmlns:p14="http://schemas.microsoft.com/office/powerpoint/2010/main" val="3460645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Evaluate the disclosure process to make system improvements</a:t>
            </a:r>
          </a:p>
        </p:txBody>
      </p:sp>
      <p:sp>
        <p:nvSpPr>
          <p:cNvPr id="3" name="Content Placeholder 2"/>
          <p:cNvSpPr>
            <a:spLocks noGrp="1"/>
          </p:cNvSpPr>
          <p:nvPr>
            <p:ph idx="1"/>
          </p:nvPr>
        </p:nvSpPr>
        <p:spPr>
          <a:xfrm>
            <a:off x="457200" y="1743080"/>
            <a:ext cx="8229600" cy="4525963"/>
          </a:xfrm>
        </p:spPr>
        <p:txBody>
          <a:bodyPr>
            <a:normAutofit/>
          </a:bodyPr>
          <a:lstStyle/>
          <a:p>
            <a:r>
              <a:rPr lang="en-US" sz="2800" dirty="0"/>
              <a:t>Discuss general impressions:</a:t>
            </a:r>
          </a:p>
          <a:p>
            <a:pPr lvl="1"/>
            <a:r>
              <a:rPr lang="en-US" sz="2400" dirty="0"/>
              <a:t>What went well?</a:t>
            </a:r>
          </a:p>
          <a:p>
            <a:pPr lvl="1"/>
            <a:r>
              <a:rPr lang="en-US" sz="2400" dirty="0"/>
              <a:t>What can we improve for next time?</a:t>
            </a:r>
          </a:p>
          <a:p>
            <a:pPr lvl="1"/>
            <a:r>
              <a:rPr lang="en-US" sz="2400" dirty="0"/>
              <a:t>Recognize strengths and identify opportunities for improvement</a:t>
            </a:r>
          </a:p>
          <a:p>
            <a:r>
              <a:rPr lang="en-US" sz="2800" dirty="0"/>
              <a:t>Any lessons learned?</a:t>
            </a:r>
          </a:p>
          <a:p>
            <a:r>
              <a:rPr lang="en-US" sz="2800" dirty="0"/>
              <a:t>Develop plans for improvement and assign task owners</a:t>
            </a:r>
          </a:p>
          <a:p>
            <a:r>
              <a:rPr lang="en-US" sz="2800" dirty="0"/>
              <a:t>Consider any affected staff needs </a:t>
            </a:r>
          </a:p>
          <a:p>
            <a:endParaRPr lang="en-US" sz="2800" dirty="0"/>
          </a:p>
        </p:txBody>
      </p:sp>
    </p:spTree>
    <p:extLst>
      <p:ext uri="{BB962C8B-B14F-4D97-AF65-F5344CB8AC3E}">
        <p14:creationId xmlns:p14="http://schemas.microsoft.com/office/powerpoint/2010/main" val="1490539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3729"/>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a:t>Complete: </a:t>
            </a:r>
            <a:r>
              <a:rPr lang="en-US" b="1" u="sng" dirty="0"/>
              <a:t>Post Disclosure Debriefing</a:t>
            </a:r>
          </a:p>
        </p:txBody>
      </p:sp>
      <p:sp>
        <p:nvSpPr>
          <p:cNvPr id="3" name="Content Placeholder 2"/>
          <p:cNvSpPr>
            <a:spLocks noGrp="1"/>
          </p:cNvSpPr>
          <p:nvPr>
            <p:ph idx="1"/>
          </p:nvPr>
        </p:nvSpPr>
        <p:spPr/>
        <p:txBody>
          <a:bodyPr/>
          <a:lstStyle/>
          <a:p>
            <a:r>
              <a:rPr lang="en-US" dirty="0"/>
              <a:t>How would you complete this worksheet?</a:t>
            </a:r>
          </a:p>
        </p:txBody>
      </p:sp>
      <p:pic>
        <p:nvPicPr>
          <p:cNvPr id="4" name="Picture 3"/>
          <p:cNvPicPr>
            <a:picLocks noChangeAspect="1"/>
          </p:cNvPicPr>
          <p:nvPr/>
        </p:nvPicPr>
        <p:blipFill>
          <a:blip r:embed="rId3"/>
          <a:stretch>
            <a:fillRect/>
          </a:stretch>
        </p:blipFill>
        <p:spPr>
          <a:xfrm>
            <a:off x="3058596" y="2297420"/>
            <a:ext cx="3026809" cy="3972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4323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5130" y="623944"/>
            <a:ext cx="8513740" cy="49182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1920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237" y="720763"/>
            <a:ext cx="8633526" cy="4297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7820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Record </a:t>
            </a:r>
            <a:r>
              <a:rPr lang="en-US" i="1" dirty="0"/>
              <a:t>Documentation</a:t>
            </a:r>
            <a:endParaRPr lang="en-US" sz="4000" i="1" dirty="0"/>
          </a:p>
        </p:txBody>
      </p:sp>
      <p:pic>
        <p:nvPicPr>
          <p:cNvPr id="6150" name="Picture 6" descr="Image result for images of doctors and nurses char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675" y="577850"/>
            <a:ext cx="1714500" cy="219075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621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Record DOCUMENTATION</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PURPOSE:</a:t>
            </a:r>
          </a:p>
          <a:p>
            <a:pPr marL="0" indent="0">
              <a:buNone/>
            </a:pPr>
            <a:r>
              <a:rPr lang="en-US" dirty="0"/>
              <a:t>To ensure timely and accurate documentation of the disclosure conversation that meets also meets regulatory requirements</a:t>
            </a:r>
          </a:p>
          <a:p>
            <a:pPr marL="0" indent="0">
              <a:buNone/>
            </a:pPr>
            <a:endParaRPr lang="en-US" dirty="0"/>
          </a:p>
          <a:p>
            <a:pPr marL="0" indent="0">
              <a:buNone/>
            </a:pPr>
            <a:r>
              <a:rPr lang="en-US" dirty="0"/>
              <a:t>Disclosure Meeting Documentation to include:</a:t>
            </a:r>
          </a:p>
          <a:p>
            <a:pPr lvl="0"/>
            <a:r>
              <a:rPr lang="en-US" dirty="0"/>
              <a:t>Date and time of meeting</a:t>
            </a:r>
          </a:p>
          <a:p>
            <a:pPr lvl="0"/>
            <a:r>
              <a:rPr lang="en-US" dirty="0"/>
              <a:t>Name of spokesperson</a:t>
            </a:r>
          </a:p>
          <a:p>
            <a:pPr lvl="0"/>
            <a:r>
              <a:rPr lang="en-US" dirty="0"/>
              <a:t>Name of patient and family representative(s) present for the meeting</a:t>
            </a:r>
          </a:p>
          <a:p>
            <a:pPr lvl="0"/>
            <a:r>
              <a:rPr lang="en-US" dirty="0"/>
              <a:t>Staff witnesses present for the disclosure meeting</a:t>
            </a:r>
          </a:p>
          <a:p>
            <a:pPr lvl="0"/>
            <a:r>
              <a:rPr lang="en-US" dirty="0"/>
              <a:t>Summary of medical facts related to event</a:t>
            </a:r>
          </a:p>
          <a:p>
            <a:pPr lvl="0"/>
            <a:r>
              <a:rPr lang="en-US" dirty="0"/>
              <a:t>Summary of disclosure</a:t>
            </a:r>
          </a:p>
          <a:p>
            <a:pPr lvl="0"/>
            <a:r>
              <a:rPr lang="en-US" dirty="0"/>
              <a:t>Patient and family representative(s) response to disclosure, including questions and answers provided, if applicable</a:t>
            </a:r>
          </a:p>
          <a:p>
            <a:pPr lvl="0"/>
            <a:r>
              <a:rPr lang="en-US" dirty="0"/>
              <a:t>Follow-up plans, if applicable</a:t>
            </a:r>
          </a:p>
        </p:txBody>
      </p:sp>
    </p:spTree>
    <p:extLst>
      <p:ext uri="{BB962C8B-B14F-4D97-AF65-F5344CB8AC3E}">
        <p14:creationId xmlns:p14="http://schemas.microsoft.com/office/powerpoint/2010/main" val="2359312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122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3600" dirty="0"/>
              <a:t>Complete: </a:t>
            </a:r>
            <a:r>
              <a:rPr lang="en-US" sz="3600" b="1" u="sng" dirty="0"/>
              <a:t>Medical Record Documentation</a:t>
            </a:r>
          </a:p>
        </p:txBody>
      </p:sp>
      <p:sp>
        <p:nvSpPr>
          <p:cNvPr id="3" name="Content Placeholder 2"/>
          <p:cNvSpPr>
            <a:spLocks noGrp="1"/>
          </p:cNvSpPr>
          <p:nvPr>
            <p:ph idx="1"/>
          </p:nvPr>
        </p:nvSpPr>
        <p:spPr>
          <a:xfrm>
            <a:off x="457200" y="1324627"/>
            <a:ext cx="8229600" cy="4525963"/>
          </a:xfrm>
        </p:spPr>
        <p:txBody>
          <a:bodyPr/>
          <a:lstStyle/>
          <a:p>
            <a:r>
              <a:rPr lang="en-US" dirty="0"/>
              <a:t>How would you complete this worksheet?</a:t>
            </a:r>
          </a:p>
        </p:txBody>
      </p:sp>
      <p:pic>
        <p:nvPicPr>
          <p:cNvPr id="4" name="Picture 3"/>
          <p:cNvPicPr>
            <a:picLocks noChangeAspect="1"/>
          </p:cNvPicPr>
          <p:nvPr/>
        </p:nvPicPr>
        <p:blipFill>
          <a:blip r:embed="rId3"/>
          <a:stretch>
            <a:fillRect/>
          </a:stretch>
        </p:blipFill>
        <p:spPr>
          <a:xfrm>
            <a:off x="2847209" y="1981471"/>
            <a:ext cx="3449583" cy="45612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70854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2545" y="673100"/>
            <a:ext cx="8518910" cy="2328862"/>
          </a:xfrm>
          <a:prstGeom prst="rect">
            <a:avLst/>
          </a:prstGeom>
        </p:spPr>
      </p:pic>
      <p:pic>
        <p:nvPicPr>
          <p:cNvPr id="4" name="Picture 3"/>
          <p:cNvPicPr>
            <a:picLocks noChangeAspect="1"/>
          </p:cNvPicPr>
          <p:nvPr/>
        </p:nvPicPr>
        <p:blipFill>
          <a:blip r:embed="rId4"/>
          <a:stretch>
            <a:fillRect/>
          </a:stretch>
        </p:blipFill>
        <p:spPr>
          <a:xfrm>
            <a:off x="1854994" y="4358961"/>
            <a:ext cx="5434012" cy="1045202"/>
          </a:xfrm>
          <a:prstGeom prst="rect">
            <a:avLst/>
          </a:prstGeom>
        </p:spPr>
      </p:pic>
    </p:spTree>
    <p:extLst>
      <p:ext uri="{BB962C8B-B14F-4D97-AF65-F5344CB8AC3E}">
        <p14:creationId xmlns:p14="http://schemas.microsoft.com/office/powerpoint/2010/main" val="6133374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Role Play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802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3935" y="775595"/>
            <a:ext cx="5943600" cy="1077218"/>
          </a:xfrm>
          <a:prstGeom prst="rect">
            <a:avLst/>
          </a:prstGeom>
          <a:noFill/>
        </p:spPr>
        <p:txBody>
          <a:bodyPr wrap="square" rtlCol="0">
            <a:spAutoFit/>
          </a:bodyPr>
          <a:lstStyle/>
          <a:p>
            <a:pPr algn="ctr"/>
            <a:r>
              <a:rPr lang="en-US" sz="3200" dirty="0"/>
              <a:t>A Parent Perspective Story Behind the Disclosure of an event . . .</a:t>
            </a:r>
          </a:p>
        </p:txBody>
      </p:sp>
      <p:sp>
        <p:nvSpPr>
          <p:cNvPr id="3" name="TextBox 2"/>
          <p:cNvSpPr txBox="1"/>
          <p:nvPr/>
        </p:nvSpPr>
        <p:spPr>
          <a:xfrm>
            <a:off x="363255" y="3702793"/>
            <a:ext cx="8404963" cy="738664"/>
          </a:xfrm>
          <a:prstGeom prst="rect">
            <a:avLst/>
          </a:prstGeom>
          <a:noFill/>
        </p:spPr>
        <p:txBody>
          <a:bodyPr wrap="square" rtlCol="0">
            <a:spAutoFit/>
          </a:bodyPr>
          <a:lstStyle/>
          <a:p>
            <a:r>
              <a:rPr lang="en-US" sz="1400" dirty="0">
                <a:solidFill>
                  <a:srgbClr val="FFC000"/>
                </a:solidFill>
                <a:hlinkClick r:id="rId2"/>
              </a:rPr>
              <a:t>Michelle Malizzo – “You Won’t Wake Up”</a:t>
            </a:r>
            <a:r>
              <a:rPr lang="en-US" sz="1400" dirty="0">
                <a:solidFill>
                  <a:srgbClr val="FFC000"/>
                </a:solidFill>
              </a:rPr>
              <a:t> </a:t>
            </a:r>
            <a:r>
              <a:rPr lang="en-US" sz="1400" dirty="0"/>
              <a:t>a video of the </a:t>
            </a:r>
            <a:r>
              <a:rPr lang="en-US" sz="1400" dirty="0" err="1"/>
              <a:t>Malizzo</a:t>
            </a:r>
            <a:r>
              <a:rPr lang="en-US" sz="1400" dirty="0"/>
              <a:t> Family sharing the story of their adult daughter who suffered from an unexpected event during surgery at the 2011 </a:t>
            </a:r>
            <a:r>
              <a:rPr lang="en-US" sz="1400" dirty="0" err="1"/>
              <a:t>QaulityNet</a:t>
            </a:r>
            <a:r>
              <a:rPr lang="en-US" sz="1400" dirty="0"/>
              <a:t> Conference in Baltimore, MD on December 13</a:t>
            </a:r>
            <a:r>
              <a:rPr lang="en-US" sz="1400" baseline="30000" dirty="0"/>
              <a:t>th</a:t>
            </a:r>
            <a:r>
              <a:rPr lang="en-US" sz="1400" dirty="0"/>
              <a:t>, 2011.</a:t>
            </a:r>
          </a:p>
        </p:txBody>
      </p:sp>
      <p:sp>
        <p:nvSpPr>
          <p:cNvPr id="4" name="Rectangle 3"/>
          <p:cNvSpPr/>
          <p:nvPr/>
        </p:nvSpPr>
        <p:spPr>
          <a:xfrm>
            <a:off x="363255" y="1948358"/>
            <a:ext cx="8404963" cy="523220"/>
          </a:xfrm>
          <a:prstGeom prst="rect">
            <a:avLst/>
          </a:prstGeom>
        </p:spPr>
        <p:txBody>
          <a:bodyPr wrap="square">
            <a:spAutoFit/>
          </a:bodyPr>
          <a:lstStyle/>
          <a:p>
            <a:r>
              <a:rPr lang="en-US" sz="1400" b="0" i="0" dirty="0">
                <a:solidFill>
                  <a:srgbClr val="000000"/>
                </a:solidFill>
                <a:effectLst/>
                <a:latin typeface="Segoe UI" panose="020B0502040204020203" pitchFamily="34" charset="0"/>
              </a:rPr>
              <a:t>“</a:t>
            </a:r>
            <a:r>
              <a:rPr lang="en-US" sz="1400" b="0" i="0" dirty="0">
                <a:solidFill>
                  <a:srgbClr val="000000"/>
                </a:solidFill>
                <a:effectLst/>
                <a:latin typeface="Segoe UI" panose="020B0502040204020203" pitchFamily="34" charset="0"/>
                <a:hlinkClick r:id="rId3"/>
              </a:rPr>
              <a:t>Please See Me</a:t>
            </a:r>
            <a:r>
              <a:rPr lang="en-US" sz="1400" b="0" i="0" dirty="0">
                <a:solidFill>
                  <a:srgbClr val="000000"/>
                </a:solidFill>
                <a:effectLst/>
                <a:latin typeface="Segoe UI" panose="020B0502040204020203" pitchFamily="34" charset="0"/>
              </a:rPr>
              <a:t>” a video released by </a:t>
            </a:r>
            <a:r>
              <a:rPr lang="en-US" sz="1400" b="0" i="0" dirty="0" err="1">
                <a:solidFill>
                  <a:srgbClr val="000000"/>
                </a:solidFill>
                <a:effectLst/>
                <a:latin typeface="Segoe UI" panose="020B0502040204020203" pitchFamily="34" charset="0"/>
              </a:rPr>
              <a:t>MedStar</a:t>
            </a:r>
            <a:r>
              <a:rPr lang="en-US" sz="1400" b="0" i="0" dirty="0">
                <a:solidFill>
                  <a:srgbClr val="000000"/>
                </a:solidFill>
                <a:effectLst/>
                <a:latin typeface="Segoe UI" panose="020B0502040204020203" pitchFamily="34" charset="0"/>
              </a:rPr>
              <a:t> Health that focuses on the ideal of open, honest communications in health care. </a:t>
            </a:r>
          </a:p>
        </p:txBody>
      </p:sp>
      <p:sp>
        <p:nvSpPr>
          <p:cNvPr id="5" name="Rounded Rectangle 4"/>
          <p:cNvSpPr/>
          <p:nvPr/>
        </p:nvSpPr>
        <p:spPr>
          <a:xfrm>
            <a:off x="2102177" y="140721"/>
            <a:ext cx="4939646" cy="5750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Select 1 Video </a:t>
            </a:r>
          </a:p>
        </p:txBody>
      </p:sp>
      <p:sp>
        <p:nvSpPr>
          <p:cNvPr id="6" name="Rectangle 5"/>
          <p:cNvSpPr/>
          <p:nvPr/>
        </p:nvSpPr>
        <p:spPr>
          <a:xfrm>
            <a:off x="363254" y="2641808"/>
            <a:ext cx="8404963" cy="954107"/>
          </a:xfrm>
          <a:prstGeom prst="rect">
            <a:avLst/>
          </a:prstGeom>
        </p:spPr>
        <p:txBody>
          <a:bodyPr wrap="square">
            <a:spAutoFit/>
          </a:bodyPr>
          <a:lstStyle/>
          <a:p>
            <a:pPr>
              <a:buClr>
                <a:schemeClr val="tx1"/>
              </a:buClr>
            </a:pPr>
            <a:r>
              <a:rPr lang="en-US" sz="1400" dirty="0"/>
              <a:t>“</a:t>
            </a:r>
            <a:r>
              <a:rPr lang="en-US" sz="1400" dirty="0">
                <a:hlinkClick r:id="rId4"/>
              </a:rPr>
              <a:t>Alyssa’ Story: Including Patients and Families in Delivery of Care</a:t>
            </a:r>
            <a:r>
              <a:rPr lang="en-US" sz="1400" dirty="0"/>
              <a:t>” a video released by </a:t>
            </a:r>
            <a:r>
              <a:rPr lang="en-US" sz="1400" dirty="0" err="1"/>
              <a:t>MedStar</a:t>
            </a:r>
            <a:r>
              <a:rPr lang="en-US" sz="1400" dirty="0"/>
              <a:t> featuring Alyssa’s mom Carole </a:t>
            </a:r>
            <a:r>
              <a:rPr lang="en-US" sz="1400" dirty="0" err="1"/>
              <a:t>Hemmelgarn</a:t>
            </a:r>
            <a:r>
              <a:rPr lang="en-US" sz="1400" dirty="0"/>
              <a:t>, </a:t>
            </a:r>
            <a:r>
              <a:rPr lang="en-US" sz="1400" dirty="0" err="1"/>
              <a:t>MedStar</a:t>
            </a:r>
            <a:r>
              <a:rPr lang="en-US" sz="1400" dirty="0"/>
              <a:t> Health Patient and Family Advisory Council for Quality and Safety, shares the value of including patients and families in the delivery of care, especially when things don’t go as expected.</a:t>
            </a:r>
          </a:p>
          <a:p>
            <a:pPr marL="800100" lvl="1" indent="-342900">
              <a:buClr>
                <a:schemeClr val="tx1"/>
              </a:buClr>
              <a:buFont typeface="Arial" panose="020B0604020202020204" pitchFamily="34" charset="0"/>
              <a:buChar char="•"/>
            </a:pPr>
            <a:r>
              <a:rPr lang="en-US" sz="1400" dirty="0"/>
              <a:t>Its recommend to stop this video about  ½ way through</a:t>
            </a:r>
          </a:p>
        </p:txBody>
      </p:sp>
      <p:sp>
        <p:nvSpPr>
          <p:cNvPr id="7" name="Rectangle 6"/>
          <p:cNvSpPr/>
          <p:nvPr/>
        </p:nvSpPr>
        <p:spPr>
          <a:xfrm>
            <a:off x="363255" y="4673242"/>
            <a:ext cx="8404962" cy="1169551"/>
          </a:xfrm>
          <a:prstGeom prst="rect">
            <a:avLst/>
          </a:prstGeom>
        </p:spPr>
        <p:txBody>
          <a:bodyPr wrap="square">
            <a:spAutoFit/>
          </a:bodyPr>
          <a:lstStyle/>
          <a:p>
            <a:r>
              <a:rPr lang="en-US" sz="1400" dirty="0">
                <a:solidFill>
                  <a:srgbClr val="000000"/>
                </a:solidFill>
                <a:latin typeface="Segoe UI" panose="020B0502040204020203" pitchFamily="34" charset="0"/>
                <a:hlinkClick r:id="rId5"/>
              </a:rPr>
              <a:t>Leilani Schweitzer’s </a:t>
            </a:r>
            <a:r>
              <a:rPr lang="en-US" sz="1400" dirty="0" err="1">
                <a:solidFill>
                  <a:srgbClr val="000000"/>
                </a:solidFill>
                <a:latin typeface="Segoe UI" panose="020B0502040204020203" pitchFamily="34" charset="0"/>
                <a:hlinkClick r:id="rId5"/>
              </a:rPr>
              <a:t>TEDx</a:t>
            </a:r>
            <a:r>
              <a:rPr lang="en-US" sz="1400" dirty="0">
                <a:solidFill>
                  <a:srgbClr val="000000"/>
                </a:solidFill>
                <a:latin typeface="Segoe UI" panose="020B0502040204020203" pitchFamily="34" charset="0"/>
                <a:hlinkClick r:id="rId5"/>
              </a:rPr>
              <a:t> University of Nevada: Transparency, Compassion, and Truth in Medical Errors</a:t>
            </a:r>
            <a:r>
              <a:rPr lang="en-US" sz="1400" dirty="0">
                <a:solidFill>
                  <a:srgbClr val="000000"/>
                </a:solidFill>
                <a:latin typeface="Segoe UI" panose="020B0502040204020203" pitchFamily="34" charset="0"/>
              </a:rPr>
              <a:t> </a:t>
            </a:r>
            <a:r>
              <a:rPr lang="en-US" sz="1400" dirty="0"/>
              <a:t>The human element can give us kindness and compassion; it can also give us what we don't want— mistakes and failure. Leilani Schweitzer's son died after a series of medical mistakes. In her talk she discusses the importance and possibilities of transparency in medicine, especially after preventable errors. And how truth and compassion are essential for healing. </a:t>
            </a:r>
            <a:endParaRPr lang="en-US" sz="14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5489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Ground Rules</a:t>
            </a:r>
          </a:p>
        </p:txBody>
      </p:sp>
      <p:sp>
        <p:nvSpPr>
          <p:cNvPr id="3" name="Content Placeholder 2"/>
          <p:cNvSpPr>
            <a:spLocks noGrp="1"/>
          </p:cNvSpPr>
          <p:nvPr>
            <p:ph idx="1"/>
          </p:nvPr>
        </p:nvSpPr>
        <p:spPr/>
        <p:txBody>
          <a:bodyPr>
            <a:normAutofit/>
          </a:bodyPr>
          <a:lstStyle/>
          <a:p>
            <a:r>
              <a:rPr lang="en-US" sz="2800" dirty="0"/>
              <a:t>Participate</a:t>
            </a:r>
          </a:p>
          <a:p>
            <a:r>
              <a:rPr lang="en-US" sz="2800" dirty="0"/>
              <a:t>Be on time</a:t>
            </a:r>
          </a:p>
          <a:p>
            <a:r>
              <a:rPr lang="en-US" sz="2800" dirty="0"/>
              <a:t>Stay on task </a:t>
            </a:r>
          </a:p>
          <a:p>
            <a:r>
              <a:rPr lang="en-US" sz="2800" dirty="0"/>
              <a:t>Share responsibility for workshop</a:t>
            </a:r>
          </a:p>
          <a:p>
            <a:r>
              <a:rPr lang="en-US" sz="2800" dirty="0"/>
              <a:t>Listen when others talk</a:t>
            </a:r>
          </a:p>
          <a:p>
            <a:r>
              <a:rPr lang="en-US" sz="2800" dirty="0"/>
              <a:t>Respect the opinions and attitudes of others</a:t>
            </a:r>
          </a:p>
          <a:p>
            <a:r>
              <a:rPr lang="en-US" sz="2800" dirty="0"/>
              <a:t>Turn off cell phones and pagers</a:t>
            </a:r>
          </a:p>
          <a:p>
            <a:r>
              <a:rPr lang="en-US" sz="2800" dirty="0"/>
              <a:t>Use flip chart parking lot</a:t>
            </a:r>
          </a:p>
          <a:p>
            <a:endParaRPr lang="en-US" sz="2800" dirty="0"/>
          </a:p>
        </p:txBody>
      </p:sp>
    </p:spTree>
    <p:extLst>
      <p:ext uri="{BB962C8B-B14F-4D97-AF65-F5344CB8AC3E}">
        <p14:creationId xmlns:p14="http://schemas.microsoft.com/office/powerpoint/2010/main" val="28118754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Simulations</a:t>
            </a:r>
          </a:p>
        </p:txBody>
      </p:sp>
      <p:sp>
        <p:nvSpPr>
          <p:cNvPr id="5" name="Content Placeholder 4"/>
          <p:cNvSpPr>
            <a:spLocks noGrp="1"/>
          </p:cNvSpPr>
          <p:nvPr>
            <p:ph sz="half" idx="1"/>
          </p:nvPr>
        </p:nvSpPr>
        <p:spPr/>
        <p:txBody>
          <a:bodyPr>
            <a:normAutofit/>
          </a:bodyPr>
          <a:lstStyle/>
          <a:p>
            <a:r>
              <a:rPr lang="en-US" sz="2000" dirty="0"/>
              <a:t>Large Group Activity: </a:t>
            </a:r>
          </a:p>
          <a:p>
            <a:pPr lvl="1"/>
            <a:r>
              <a:rPr lang="en-US" sz="1600" b="1" dirty="0"/>
              <a:t>Small groups practice each part of process</a:t>
            </a:r>
            <a:endParaRPr lang="en-US" sz="1600" dirty="0"/>
          </a:p>
          <a:p>
            <a:pPr lvl="1"/>
            <a:r>
              <a:rPr lang="en-US" sz="1600" dirty="0"/>
              <a:t>Case #1</a:t>
            </a:r>
          </a:p>
          <a:p>
            <a:pPr lvl="3"/>
            <a:r>
              <a:rPr lang="en-US" sz="1100" dirty="0"/>
              <a:t>Break into small groups to practice using the Huddle/Checklist</a:t>
            </a:r>
          </a:p>
          <a:p>
            <a:pPr lvl="2"/>
            <a:r>
              <a:rPr lang="en-US" dirty="0"/>
              <a:t>Reconvene large group for reflection and questions</a:t>
            </a:r>
          </a:p>
          <a:p>
            <a:pPr lvl="3"/>
            <a:r>
              <a:rPr lang="en-US" sz="1100" dirty="0"/>
              <a:t>Break into small groups again to practice Disclosure Conversations</a:t>
            </a:r>
          </a:p>
          <a:p>
            <a:pPr lvl="2"/>
            <a:r>
              <a:rPr lang="en-US" dirty="0"/>
              <a:t>Reconvene large group for reflection and questions</a:t>
            </a:r>
          </a:p>
          <a:p>
            <a:pPr lvl="3"/>
            <a:r>
              <a:rPr lang="en-US" sz="1100" dirty="0"/>
              <a:t>Break into small groups to practice Team Debriefing</a:t>
            </a:r>
          </a:p>
          <a:p>
            <a:pPr lvl="2"/>
            <a:r>
              <a:rPr lang="en-US" dirty="0"/>
              <a:t>Reconvene large group for reflection and questions</a:t>
            </a:r>
          </a:p>
        </p:txBody>
      </p:sp>
      <p:sp>
        <p:nvSpPr>
          <p:cNvPr id="6" name="Content Placeholder 5"/>
          <p:cNvSpPr>
            <a:spLocks noGrp="1"/>
          </p:cNvSpPr>
          <p:nvPr>
            <p:ph sz="half" idx="2"/>
          </p:nvPr>
        </p:nvSpPr>
        <p:spPr>
          <a:xfrm>
            <a:off x="4648200" y="1643064"/>
            <a:ext cx="4038600" cy="4525963"/>
          </a:xfrm>
        </p:spPr>
        <p:txBody>
          <a:bodyPr>
            <a:noAutofit/>
          </a:bodyPr>
          <a:lstStyle/>
          <a:p>
            <a:r>
              <a:rPr lang="en-US" sz="2000" dirty="0"/>
              <a:t>Small Team Break Out Group: </a:t>
            </a:r>
          </a:p>
          <a:p>
            <a:pPr lvl="1"/>
            <a:r>
              <a:rPr lang="en-US" sz="1600" b="1" dirty="0"/>
              <a:t>Small</a:t>
            </a:r>
            <a:r>
              <a:rPr lang="en-US" sz="1600" dirty="0"/>
              <a:t> </a:t>
            </a:r>
            <a:r>
              <a:rPr lang="en-US" sz="1600" b="1" dirty="0"/>
              <a:t>groups run scenario from beginning to end</a:t>
            </a:r>
          </a:p>
          <a:p>
            <a:pPr lvl="1"/>
            <a:r>
              <a:rPr lang="en-US" sz="1600" dirty="0"/>
              <a:t>Case #2</a:t>
            </a:r>
          </a:p>
          <a:p>
            <a:pPr lvl="2"/>
            <a:r>
              <a:rPr lang="en-US" dirty="0"/>
              <a:t>Practice using the Huddle/Checklist</a:t>
            </a:r>
          </a:p>
          <a:p>
            <a:pPr lvl="2"/>
            <a:r>
              <a:rPr lang="en-US" dirty="0"/>
              <a:t>Practice Disclosure Conversation </a:t>
            </a:r>
          </a:p>
          <a:p>
            <a:pPr lvl="2"/>
            <a:r>
              <a:rPr lang="en-US" dirty="0"/>
              <a:t>Practice Team Debriefing</a:t>
            </a:r>
          </a:p>
          <a:p>
            <a:pPr lvl="1"/>
            <a:r>
              <a:rPr lang="en-US" sz="1600" dirty="0"/>
              <a:t>Reconvene small groups for reflection and questions</a:t>
            </a:r>
            <a:endParaRPr lang="en-US" sz="1600" i="1" dirty="0"/>
          </a:p>
          <a:p>
            <a:pPr marL="0" indent="0">
              <a:buNone/>
            </a:pPr>
            <a:endParaRPr lang="en-US" sz="3200" dirty="0"/>
          </a:p>
        </p:txBody>
      </p:sp>
    </p:spTree>
    <p:extLst>
      <p:ext uri="{BB962C8B-B14F-4D97-AF65-F5344CB8AC3E}">
        <p14:creationId xmlns:p14="http://schemas.microsoft.com/office/powerpoint/2010/main" val="3574699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095" y="3175"/>
            <a:ext cx="6408821" cy="1143000"/>
          </a:xfrm>
        </p:spPr>
        <p:txBody>
          <a:bodyPr>
            <a:noAutofit/>
          </a:bodyPr>
          <a:lstStyle/>
          <a:p>
            <a:r>
              <a:rPr lang="en-US" sz="4000" dirty="0"/>
              <a:t>Simulation Case #1: </a:t>
            </a:r>
            <a:br>
              <a:rPr lang="en-US" sz="4000" dirty="0"/>
            </a:br>
            <a:r>
              <a:rPr lang="en-US" sz="4000" dirty="0"/>
              <a:t>Retained Guidewire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797893543"/>
              </p:ext>
            </p:extLst>
          </p:nvPr>
        </p:nvGraphicFramePr>
        <p:xfrm>
          <a:off x="0" y="1375610"/>
          <a:ext cx="9143547" cy="5243736"/>
        </p:xfrm>
        <a:graphic>
          <a:graphicData uri="http://schemas.openxmlformats.org/drawingml/2006/table">
            <a:tbl>
              <a:tblPr firstRow="1" firstCol="1" bandRow="1">
                <a:tableStyleId>{5C22544A-7EE6-4342-B048-85BDC9FD1C3A}</a:tableStyleId>
              </a:tblPr>
              <a:tblGrid>
                <a:gridCol w="1750623">
                  <a:extLst>
                    <a:ext uri="{9D8B030D-6E8A-4147-A177-3AD203B41FA5}">
                      <a16:colId xmlns:a16="http://schemas.microsoft.com/office/drawing/2014/main" val="20000"/>
                    </a:ext>
                  </a:extLst>
                </a:gridCol>
                <a:gridCol w="7392924">
                  <a:extLst>
                    <a:ext uri="{9D8B030D-6E8A-4147-A177-3AD203B41FA5}">
                      <a16:colId xmlns:a16="http://schemas.microsoft.com/office/drawing/2014/main" val="20001"/>
                    </a:ext>
                  </a:extLst>
                </a:gridCol>
              </a:tblGrid>
              <a:tr h="174704">
                <a:tc>
                  <a:txBody>
                    <a:bodyPr/>
                    <a:lstStyle/>
                    <a:p>
                      <a:pPr marL="0" marR="0">
                        <a:lnSpc>
                          <a:spcPct val="107000"/>
                        </a:lnSpc>
                        <a:spcBef>
                          <a:spcPts val="600"/>
                        </a:spcBef>
                        <a:spcAft>
                          <a:spcPts val="1200"/>
                        </a:spcAft>
                      </a:pPr>
                      <a:r>
                        <a:rPr lang="en-US" sz="1200" dirty="0">
                          <a:effectLst/>
                        </a:rPr>
                        <a:t>Goal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a:txBody>
                    <a:bodyPr/>
                    <a:lstStyle/>
                    <a:p>
                      <a:pPr marL="0" marR="0">
                        <a:lnSpc>
                          <a:spcPct val="107000"/>
                        </a:lnSpc>
                        <a:spcBef>
                          <a:spcPts val="600"/>
                        </a:spcBef>
                        <a:spcAft>
                          <a:spcPts val="1200"/>
                        </a:spcAft>
                      </a:pPr>
                      <a:r>
                        <a:rPr lang="en-US" sz="1200" dirty="0">
                          <a:effectLst/>
                        </a:rPr>
                        <a:t>To practice the empathetic and apologetic medical disclosure process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extLst>
                  <a:ext uri="{0D108BD9-81ED-4DB2-BD59-A6C34878D82A}">
                    <a16:rowId xmlns:a16="http://schemas.microsoft.com/office/drawing/2014/main" val="10000"/>
                  </a:ext>
                </a:extLst>
              </a:tr>
              <a:tr h="519911">
                <a:tc>
                  <a:txBody>
                    <a:bodyPr/>
                    <a:lstStyle/>
                    <a:p>
                      <a:pPr marL="0" marR="0">
                        <a:lnSpc>
                          <a:spcPct val="107000"/>
                        </a:lnSpc>
                        <a:spcBef>
                          <a:spcPts val="600"/>
                        </a:spcBef>
                        <a:spcAft>
                          <a:spcPts val="1200"/>
                        </a:spcAft>
                      </a:pPr>
                      <a:r>
                        <a:rPr lang="en-US" sz="1200">
                          <a:effectLst/>
                        </a:rPr>
                        <a:t>Objectives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a:txBody>
                    <a:bodyPr/>
                    <a:lstStyle/>
                    <a:p>
                      <a:pPr marL="342900" marR="0" lvl="0" indent="-342900">
                        <a:lnSpc>
                          <a:spcPct val="107000"/>
                        </a:lnSpc>
                        <a:spcBef>
                          <a:spcPts val="600"/>
                        </a:spcBef>
                        <a:spcAft>
                          <a:spcPts val="1200"/>
                        </a:spcAft>
                        <a:buFont typeface="+mj-lt"/>
                        <a:buAutoNum type="arabicPeriod"/>
                      </a:pPr>
                      <a:r>
                        <a:rPr lang="en-US" sz="1200" dirty="0">
                          <a:effectLst/>
                        </a:rPr>
                        <a:t>Employ the huddle tool in creating a disclosure plan</a:t>
                      </a:r>
                    </a:p>
                    <a:p>
                      <a:pPr marL="342900" marR="0" lvl="0" indent="-342900">
                        <a:lnSpc>
                          <a:spcPct val="107000"/>
                        </a:lnSpc>
                        <a:spcBef>
                          <a:spcPts val="600"/>
                        </a:spcBef>
                        <a:spcAft>
                          <a:spcPts val="1200"/>
                        </a:spcAft>
                        <a:buFont typeface="+mj-lt"/>
                        <a:buAutoNum type="arabicPeriod"/>
                      </a:pPr>
                      <a:r>
                        <a:rPr lang="en-US" sz="1200" dirty="0">
                          <a:effectLst/>
                        </a:rPr>
                        <a:t>Practice the disclosure conversation with the simulated parents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extLst>
                  <a:ext uri="{0D108BD9-81ED-4DB2-BD59-A6C34878D82A}">
                    <a16:rowId xmlns:a16="http://schemas.microsoft.com/office/drawing/2014/main" val="10001"/>
                  </a:ext>
                </a:extLst>
              </a:tr>
              <a:tr h="519911">
                <a:tc>
                  <a:txBody>
                    <a:bodyPr/>
                    <a:lstStyle/>
                    <a:p>
                      <a:pPr marL="0" marR="0">
                        <a:lnSpc>
                          <a:spcPct val="107000"/>
                        </a:lnSpc>
                        <a:spcBef>
                          <a:spcPts val="600"/>
                        </a:spcBef>
                        <a:spcAft>
                          <a:spcPts val="1200"/>
                        </a:spcAft>
                      </a:pPr>
                      <a:r>
                        <a:rPr lang="en-US" sz="1200" dirty="0">
                          <a:effectLst/>
                        </a:rPr>
                        <a:t>Patient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a:txBody>
                    <a:bodyPr/>
                    <a:lstStyle/>
                    <a:p>
                      <a:pPr marL="0" marR="0">
                        <a:lnSpc>
                          <a:spcPct val="107000"/>
                        </a:lnSpc>
                        <a:spcBef>
                          <a:spcPts val="600"/>
                        </a:spcBef>
                        <a:spcAft>
                          <a:spcPts val="1200"/>
                        </a:spcAft>
                      </a:pPr>
                      <a:r>
                        <a:rPr lang="en-US" sz="1200" dirty="0">
                          <a:effectLst/>
                        </a:rPr>
                        <a:t>Name: Jimmy Smith</a:t>
                      </a:r>
                    </a:p>
                    <a:p>
                      <a:pPr marL="0" marR="0">
                        <a:lnSpc>
                          <a:spcPct val="107000"/>
                        </a:lnSpc>
                        <a:spcBef>
                          <a:spcPts val="600"/>
                        </a:spcBef>
                        <a:spcAft>
                          <a:spcPts val="1200"/>
                        </a:spcAft>
                      </a:pPr>
                      <a:r>
                        <a:rPr lang="en-US" sz="1200" dirty="0">
                          <a:effectLst/>
                        </a:rPr>
                        <a:t>Age: 10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extLst>
                  <a:ext uri="{0D108BD9-81ED-4DB2-BD59-A6C34878D82A}">
                    <a16:rowId xmlns:a16="http://schemas.microsoft.com/office/drawing/2014/main" val="10002"/>
                  </a:ext>
                </a:extLst>
              </a:tr>
              <a:tr h="2599316">
                <a:tc>
                  <a:txBody>
                    <a:bodyPr/>
                    <a:lstStyle/>
                    <a:p>
                      <a:pPr marL="0" marR="0">
                        <a:lnSpc>
                          <a:spcPct val="107000"/>
                        </a:lnSpc>
                        <a:spcBef>
                          <a:spcPts val="600"/>
                        </a:spcBef>
                        <a:spcAft>
                          <a:spcPts val="1200"/>
                        </a:spcAft>
                      </a:pPr>
                      <a:r>
                        <a:rPr lang="en-US" sz="1200">
                          <a:effectLst/>
                        </a:rPr>
                        <a:t>Reason for the Encounter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a:txBody>
                    <a:bodyPr/>
                    <a:lstStyle/>
                    <a:p>
                      <a:pPr marL="0" marR="0">
                        <a:lnSpc>
                          <a:spcPct val="107000"/>
                        </a:lnSpc>
                        <a:spcBef>
                          <a:spcPts val="600"/>
                        </a:spcBef>
                        <a:spcAft>
                          <a:spcPts val="1200"/>
                        </a:spcAft>
                      </a:pPr>
                      <a:r>
                        <a:rPr lang="en-US" sz="1200" u="sng" dirty="0">
                          <a:effectLst/>
                        </a:rPr>
                        <a:t>Current status</a:t>
                      </a:r>
                      <a:r>
                        <a:rPr lang="en-US" sz="1200" dirty="0">
                          <a:effectLst/>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Admitted to PICU post trauma for severe intracranial injury. On day 3 the PICU attending receives a call from the radiologist that a retained guidewire is noted for the first time on CXR.  Radiology does not have an explanation at this time as to why this was not seen earlier.  PICU attending calls the anesthesiologist to inquire about the insertion.  Anesthesiologist states that she did not have an assistant at the time (left the room due to another emergency surgery) and the patient had some increased bleeding due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dilutional</a:t>
                      </a:r>
                      <a:r>
                        <a:rPr lang="en-US" sz="1200" dirty="0">
                          <a:effectLst/>
                          <a:latin typeface="Calibri" panose="020F0502020204030204" pitchFamily="34" charset="0"/>
                          <a:ea typeface="Calibri" panose="020F0502020204030204" pitchFamily="34" charset="0"/>
                          <a:cs typeface="Times New Roman" panose="02020603050405020304" pitchFamily="18" charset="0"/>
                        </a:rPr>
                        <a:t> coagulopathy and that this may have cause her to be distracted.  She also felt there was a hurry to get the patient to the PICU.  The patient will need to go to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cath</a:t>
                      </a:r>
                      <a:r>
                        <a:rPr lang="en-US" sz="1200" dirty="0">
                          <a:effectLst/>
                          <a:latin typeface="Calibri" panose="020F0502020204030204" pitchFamily="34" charset="0"/>
                          <a:ea typeface="Calibri" panose="020F0502020204030204" pitchFamily="34" charset="0"/>
                          <a:cs typeface="Times New Roman" panose="02020603050405020304" pitchFamily="18" charset="0"/>
                        </a:rPr>
                        <a:t> lab for removal of the guidewire.  Patient has not experienced any apparent harm from the retained guidewire except requiring an intervention for retrieval.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1200"/>
                        </a:spcAft>
                      </a:pPr>
                      <a:r>
                        <a:rPr lang="en-US" sz="1200" u="sng" dirty="0">
                          <a:effectLst/>
                        </a:rPr>
                        <a:t>Allergies</a:t>
                      </a:r>
                      <a:r>
                        <a:rPr lang="en-US" sz="1200" dirty="0">
                          <a:effectLst/>
                        </a:rPr>
                        <a:t>: NKA</a:t>
                      </a:r>
                    </a:p>
                    <a:p>
                      <a:pPr marL="0" marR="0">
                        <a:lnSpc>
                          <a:spcPct val="107000"/>
                        </a:lnSpc>
                        <a:spcBef>
                          <a:spcPts val="600"/>
                        </a:spcBef>
                        <a:spcAft>
                          <a:spcPts val="1200"/>
                        </a:spcAft>
                      </a:pPr>
                      <a:r>
                        <a:rPr lang="en-US" sz="1200" u="sng" dirty="0">
                          <a:effectLst/>
                        </a:rPr>
                        <a:t>Medications</a:t>
                      </a:r>
                      <a:r>
                        <a:rPr lang="en-US" sz="1200" dirty="0">
                          <a:effectLst/>
                        </a:rPr>
                        <a:t>: N/A</a:t>
                      </a:r>
                    </a:p>
                    <a:p>
                      <a:pPr marL="0" marR="0">
                        <a:lnSpc>
                          <a:spcPct val="107000"/>
                        </a:lnSpc>
                        <a:spcBef>
                          <a:spcPts val="600"/>
                        </a:spcBef>
                        <a:spcAft>
                          <a:spcPts val="1200"/>
                        </a:spcAft>
                      </a:pPr>
                      <a:r>
                        <a:rPr lang="en-US" sz="1200" u="sng" dirty="0">
                          <a:effectLst/>
                        </a:rPr>
                        <a:t>History</a:t>
                      </a:r>
                      <a:r>
                        <a:rPr lang="en-US" sz="1200" dirty="0">
                          <a:effectLst/>
                        </a:rPr>
                        <a:t>: Admitted for intracranial injury post trauma.</a:t>
                      </a:r>
                    </a:p>
                    <a:p>
                      <a:pPr marL="0" marR="0">
                        <a:lnSpc>
                          <a:spcPct val="107000"/>
                        </a:lnSpc>
                        <a:spcBef>
                          <a:spcPts val="600"/>
                        </a:spcBef>
                        <a:spcAft>
                          <a:spcPts val="1200"/>
                        </a:spcAft>
                      </a:pPr>
                      <a:r>
                        <a:rPr lang="en-US" sz="1200" u="sng" dirty="0">
                          <a:effectLst/>
                        </a:rPr>
                        <a:t>Current Life situation</a:t>
                      </a:r>
                      <a:r>
                        <a:rPr lang="en-US" sz="1200" dirty="0">
                          <a:effectLst/>
                        </a:rPr>
                        <a:t>: Lives with mother and father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extLst>
                  <a:ext uri="{0D108BD9-81ED-4DB2-BD59-A6C34878D82A}">
                    <a16:rowId xmlns:a16="http://schemas.microsoft.com/office/drawing/2014/main" val="10003"/>
                  </a:ext>
                </a:extLst>
              </a:tr>
              <a:tr h="174704">
                <a:tc>
                  <a:txBody>
                    <a:bodyPr/>
                    <a:lstStyle/>
                    <a:p>
                      <a:pPr marL="0" marR="0">
                        <a:lnSpc>
                          <a:spcPct val="107000"/>
                        </a:lnSpc>
                        <a:spcBef>
                          <a:spcPts val="600"/>
                        </a:spcBef>
                        <a:spcAft>
                          <a:spcPts val="1200"/>
                        </a:spcAft>
                      </a:pPr>
                      <a:r>
                        <a:rPr lang="en-US" sz="1200">
                          <a:effectLst/>
                        </a:rPr>
                        <a:t>Your Role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a:txBody>
                    <a:bodyPr/>
                    <a:lstStyle/>
                    <a:p>
                      <a:pPr marL="0" marR="0">
                        <a:lnSpc>
                          <a:spcPct val="107000"/>
                        </a:lnSpc>
                        <a:spcBef>
                          <a:spcPts val="600"/>
                        </a:spcBef>
                        <a:spcAft>
                          <a:spcPts val="1200"/>
                        </a:spcAft>
                      </a:pPr>
                      <a:r>
                        <a:rPr lang="en-US" sz="1200" dirty="0">
                          <a:effectLst/>
                        </a:rPr>
                        <a:t>Physician and designated healthcare team members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extLst>
                  <a:ext uri="{0D108BD9-81ED-4DB2-BD59-A6C34878D82A}">
                    <a16:rowId xmlns:a16="http://schemas.microsoft.com/office/drawing/2014/main" val="10004"/>
                  </a:ext>
                </a:extLst>
              </a:tr>
              <a:tr h="349410">
                <a:tc>
                  <a:txBody>
                    <a:bodyPr/>
                    <a:lstStyle/>
                    <a:p>
                      <a:pPr marL="0" marR="0">
                        <a:lnSpc>
                          <a:spcPct val="107000"/>
                        </a:lnSpc>
                        <a:spcBef>
                          <a:spcPts val="600"/>
                        </a:spcBef>
                        <a:spcAft>
                          <a:spcPts val="1200"/>
                        </a:spcAft>
                      </a:pPr>
                      <a:r>
                        <a:rPr lang="en-US" sz="1200" dirty="0">
                          <a:effectLst/>
                        </a:rPr>
                        <a:t>Your Tasks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a:txBody>
                    <a:bodyPr/>
                    <a:lstStyle/>
                    <a:p>
                      <a:pPr marL="0" marR="0">
                        <a:lnSpc>
                          <a:spcPct val="107000"/>
                        </a:lnSpc>
                        <a:spcBef>
                          <a:spcPts val="600"/>
                        </a:spcBef>
                        <a:spcAft>
                          <a:spcPts val="1200"/>
                        </a:spcAft>
                      </a:pPr>
                      <a:r>
                        <a:rPr lang="en-US" sz="1200" dirty="0">
                          <a:effectLst/>
                        </a:rPr>
                        <a:t>Develop a disclosure plan and communicate to the parents in an empathetic manner about what occurred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extLst>
                  <a:ext uri="{0D108BD9-81ED-4DB2-BD59-A6C34878D82A}">
                    <a16:rowId xmlns:a16="http://schemas.microsoft.com/office/drawing/2014/main" val="10005"/>
                  </a:ext>
                </a:extLst>
              </a:tr>
            </a:tbl>
          </a:graphicData>
        </a:graphic>
      </p:graphicFrame>
      <p:pic>
        <p:nvPicPr>
          <p:cNvPr id="7170" name="Picture 2" descr="Image result for images of guidewi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31" y="3176"/>
            <a:ext cx="1991946" cy="121761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120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557" y="50048"/>
            <a:ext cx="6071937" cy="1143000"/>
          </a:xfrm>
        </p:spPr>
        <p:txBody>
          <a:bodyPr>
            <a:noAutofit/>
          </a:bodyPr>
          <a:lstStyle/>
          <a:p>
            <a:r>
              <a:rPr lang="en-US" sz="4000" dirty="0"/>
              <a:t>Simulation Case #2: Weight/Med Dosing Error</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69277177"/>
              </p:ext>
            </p:extLst>
          </p:nvPr>
        </p:nvGraphicFramePr>
        <p:xfrm>
          <a:off x="0" y="1430505"/>
          <a:ext cx="9144000" cy="5243736"/>
        </p:xfrm>
        <a:graphic>
          <a:graphicData uri="http://schemas.openxmlformats.org/drawingml/2006/table">
            <a:tbl>
              <a:tblPr firstRow="1" firstCol="1" bandRow="1">
                <a:tableStyleId>{5C22544A-7EE6-4342-B048-85BDC9FD1C3A}</a:tableStyleId>
              </a:tblPr>
              <a:tblGrid>
                <a:gridCol w="1750710">
                  <a:extLst>
                    <a:ext uri="{9D8B030D-6E8A-4147-A177-3AD203B41FA5}">
                      <a16:colId xmlns:a16="http://schemas.microsoft.com/office/drawing/2014/main" val="20000"/>
                    </a:ext>
                  </a:extLst>
                </a:gridCol>
                <a:gridCol w="7393290">
                  <a:extLst>
                    <a:ext uri="{9D8B030D-6E8A-4147-A177-3AD203B41FA5}">
                      <a16:colId xmlns:a16="http://schemas.microsoft.com/office/drawing/2014/main" val="20001"/>
                    </a:ext>
                  </a:extLst>
                </a:gridCol>
              </a:tblGrid>
              <a:tr h="174704">
                <a:tc>
                  <a:txBody>
                    <a:bodyPr/>
                    <a:lstStyle/>
                    <a:p>
                      <a:pPr marL="0" marR="0">
                        <a:lnSpc>
                          <a:spcPct val="107000"/>
                        </a:lnSpc>
                        <a:spcBef>
                          <a:spcPts val="600"/>
                        </a:spcBef>
                        <a:spcAft>
                          <a:spcPts val="1200"/>
                        </a:spcAft>
                      </a:pPr>
                      <a:r>
                        <a:rPr lang="en-US" sz="1200" dirty="0">
                          <a:effectLst/>
                        </a:rPr>
                        <a:t>Goal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700" marR="35700" marT="0" marB="0"/>
                </a:tc>
                <a:tc>
                  <a:txBody>
                    <a:bodyPr/>
                    <a:lstStyle/>
                    <a:p>
                      <a:pPr marL="0" marR="0">
                        <a:lnSpc>
                          <a:spcPct val="107000"/>
                        </a:lnSpc>
                        <a:spcBef>
                          <a:spcPts val="600"/>
                        </a:spcBef>
                        <a:spcAft>
                          <a:spcPts val="1200"/>
                        </a:spcAft>
                      </a:pPr>
                      <a:r>
                        <a:rPr lang="en-US" sz="1200" dirty="0">
                          <a:effectLst/>
                        </a:rPr>
                        <a:t>To practice the empathetic and apologetic medical disclosure process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700" marR="35700" marT="0" marB="0"/>
                </a:tc>
                <a:extLst>
                  <a:ext uri="{0D108BD9-81ED-4DB2-BD59-A6C34878D82A}">
                    <a16:rowId xmlns:a16="http://schemas.microsoft.com/office/drawing/2014/main" val="10000"/>
                  </a:ext>
                </a:extLst>
              </a:tr>
              <a:tr h="519911">
                <a:tc>
                  <a:txBody>
                    <a:bodyPr/>
                    <a:lstStyle/>
                    <a:p>
                      <a:pPr marL="0" marR="0">
                        <a:lnSpc>
                          <a:spcPct val="107000"/>
                        </a:lnSpc>
                        <a:spcBef>
                          <a:spcPts val="600"/>
                        </a:spcBef>
                        <a:spcAft>
                          <a:spcPts val="1200"/>
                        </a:spcAft>
                      </a:pPr>
                      <a:r>
                        <a:rPr lang="en-US" sz="1200">
                          <a:effectLst/>
                        </a:rPr>
                        <a:t>Objectives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700" marR="35700" marT="0" marB="0"/>
                </a:tc>
                <a:tc>
                  <a:txBody>
                    <a:bodyPr/>
                    <a:lstStyle/>
                    <a:p>
                      <a:pPr marL="342900" marR="0" lvl="0" indent="-342900">
                        <a:lnSpc>
                          <a:spcPct val="107000"/>
                        </a:lnSpc>
                        <a:spcBef>
                          <a:spcPts val="600"/>
                        </a:spcBef>
                        <a:spcAft>
                          <a:spcPts val="1200"/>
                        </a:spcAft>
                        <a:buFont typeface="+mj-lt"/>
                        <a:buAutoNum type="arabicPeriod"/>
                      </a:pPr>
                      <a:r>
                        <a:rPr lang="en-US" sz="1200" dirty="0">
                          <a:effectLst/>
                        </a:rPr>
                        <a:t>Employ the huddle tool in creating a disclosure plan</a:t>
                      </a:r>
                    </a:p>
                    <a:p>
                      <a:pPr marL="342900" marR="0" lvl="0" indent="-342900">
                        <a:lnSpc>
                          <a:spcPct val="107000"/>
                        </a:lnSpc>
                        <a:spcBef>
                          <a:spcPts val="600"/>
                        </a:spcBef>
                        <a:spcAft>
                          <a:spcPts val="1200"/>
                        </a:spcAft>
                        <a:buFont typeface="+mj-lt"/>
                        <a:buAutoNum type="arabicPeriod"/>
                      </a:pPr>
                      <a:r>
                        <a:rPr lang="en-US" sz="1200" dirty="0">
                          <a:effectLst/>
                        </a:rPr>
                        <a:t>Practice the disclosure conversation with the simulated parents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700" marR="35700" marT="0" marB="0"/>
                </a:tc>
                <a:extLst>
                  <a:ext uri="{0D108BD9-81ED-4DB2-BD59-A6C34878D82A}">
                    <a16:rowId xmlns:a16="http://schemas.microsoft.com/office/drawing/2014/main" val="10001"/>
                  </a:ext>
                </a:extLst>
              </a:tr>
              <a:tr h="519911">
                <a:tc>
                  <a:txBody>
                    <a:bodyPr/>
                    <a:lstStyle/>
                    <a:p>
                      <a:pPr marL="0" marR="0">
                        <a:lnSpc>
                          <a:spcPct val="107000"/>
                        </a:lnSpc>
                        <a:spcBef>
                          <a:spcPts val="600"/>
                        </a:spcBef>
                        <a:spcAft>
                          <a:spcPts val="1200"/>
                        </a:spcAft>
                      </a:pPr>
                      <a:r>
                        <a:rPr lang="en-US" sz="1200" dirty="0">
                          <a:effectLst/>
                        </a:rPr>
                        <a:t>Patient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700" marR="35700" marT="0" marB="0"/>
                </a:tc>
                <a:tc>
                  <a:txBody>
                    <a:bodyPr/>
                    <a:lstStyle/>
                    <a:p>
                      <a:pPr marL="0" marR="0">
                        <a:lnSpc>
                          <a:spcPct val="107000"/>
                        </a:lnSpc>
                        <a:spcBef>
                          <a:spcPts val="600"/>
                        </a:spcBef>
                        <a:spcAft>
                          <a:spcPts val="1200"/>
                        </a:spcAft>
                      </a:pPr>
                      <a:r>
                        <a:rPr lang="en-US" sz="1200" dirty="0">
                          <a:effectLst/>
                        </a:rPr>
                        <a:t>Name: Jenny Parsons</a:t>
                      </a:r>
                    </a:p>
                    <a:p>
                      <a:pPr marL="0" marR="0">
                        <a:lnSpc>
                          <a:spcPct val="107000"/>
                        </a:lnSpc>
                        <a:spcBef>
                          <a:spcPts val="600"/>
                        </a:spcBef>
                        <a:spcAft>
                          <a:spcPts val="1200"/>
                        </a:spcAft>
                      </a:pPr>
                      <a:r>
                        <a:rPr lang="en-US" sz="1200" dirty="0">
                          <a:effectLst/>
                        </a:rPr>
                        <a:t>Age: 3 year old</a:t>
                      </a:r>
                    </a:p>
                  </a:txBody>
                  <a:tcPr marL="35700" marR="35700" marT="0" marB="0"/>
                </a:tc>
                <a:extLst>
                  <a:ext uri="{0D108BD9-81ED-4DB2-BD59-A6C34878D82A}">
                    <a16:rowId xmlns:a16="http://schemas.microsoft.com/office/drawing/2014/main" val="10002"/>
                  </a:ext>
                </a:extLst>
              </a:tr>
              <a:tr h="2599316">
                <a:tc>
                  <a:txBody>
                    <a:bodyPr/>
                    <a:lstStyle/>
                    <a:p>
                      <a:pPr marL="0" marR="0">
                        <a:lnSpc>
                          <a:spcPct val="107000"/>
                        </a:lnSpc>
                        <a:spcBef>
                          <a:spcPts val="600"/>
                        </a:spcBef>
                        <a:spcAft>
                          <a:spcPts val="1200"/>
                        </a:spcAft>
                      </a:pPr>
                      <a:r>
                        <a:rPr lang="en-US" sz="1200">
                          <a:effectLst/>
                        </a:rPr>
                        <a:t>Reason for the Encounter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700" marR="35700" marT="0" marB="0"/>
                </a:tc>
                <a:tc>
                  <a:txBody>
                    <a:bodyPr/>
                    <a:lstStyle/>
                    <a:p>
                      <a:pPr marL="0" marR="0">
                        <a:lnSpc>
                          <a:spcPct val="107000"/>
                        </a:lnSpc>
                        <a:spcBef>
                          <a:spcPts val="600"/>
                        </a:spcBef>
                        <a:spcAft>
                          <a:spcPts val="1200"/>
                        </a:spcAft>
                      </a:pPr>
                      <a:r>
                        <a:rPr lang="en-US" sz="1200" u="sng" dirty="0">
                          <a:effectLst/>
                        </a:rPr>
                        <a:t>Current</a:t>
                      </a:r>
                      <a:r>
                        <a:rPr lang="en-US" sz="1200" u="none" dirty="0">
                          <a:effectLst/>
                        </a:rPr>
                        <a:t> </a:t>
                      </a:r>
                      <a:r>
                        <a:rPr lang="en-US" sz="1200" u="sng" dirty="0">
                          <a:effectLst/>
                        </a:rPr>
                        <a:t>status</a:t>
                      </a:r>
                      <a:r>
                        <a:rPr lang="en-US" sz="1200" u="none" dirty="0">
                          <a:effectLst/>
                        </a:rPr>
                        <a:t>: Admitted for neck abscess for antibiotics and I&amp;D</a:t>
                      </a:r>
                    </a:p>
                    <a:p>
                      <a:pPr marL="0" marR="0">
                        <a:lnSpc>
                          <a:spcPct val="107000"/>
                        </a:lnSpc>
                        <a:spcBef>
                          <a:spcPts val="600"/>
                        </a:spcBef>
                        <a:spcAft>
                          <a:spcPts val="1200"/>
                        </a:spcAft>
                      </a:pPr>
                      <a:r>
                        <a:rPr lang="en-US" sz="1200" u="sng" dirty="0">
                          <a:effectLst/>
                        </a:rPr>
                        <a:t>Allergies</a:t>
                      </a:r>
                      <a:r>
                        <a:rPr lang="en-US" sz="1200" u="none" dirty="0">
                          <a:effectLst/>
                        </a:rPr>
                        <a:t>: NKA</a:t>
                      </a:r>
                    </a:p>
                    <a:p>
                      <a:pPr marL="0" marR="0">
                        <a:lnSpc>
                          <a:spcPct val="107000"/>
                        </a:lnSpc>
                        <a:spcBef>
                          <a:spcPts val="600"/>
                        </a:spcBef>
                        <a:spcAft>
                          <a:spcPts val="1200"/>
                        </a:spcAft>
                      </a:pPr>
                      <a:r>
                        <a:rPr lang="en-US" sz="1200" u="sng" dirty="0">
                          <a:effectLst/>
                        </a:rPr>
                        <a:t>Medications</a:t>
                      </a:r>
                      <a:r>
                        <a:rPr lang="en-US" sz="1200" u="none" dirty="0">
                          <a:effectLst/>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Clindamycin and IV fluids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1200"/>
                        </a:spcAft>
                      </a:pPr>
                      <a:r>
                        <a:rPr lang="en-US" sz="1200" u="sng" dirty="0">
                          <a:effectLst/>
                        </a:rPr>
                        <a:t>History</a:t>
                      </a:r>
                      <a:r>
                        <a:rPr lang="en-US" sz="1200" u="none" dirty="0">
                          <a:effectLst/>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3 year old admitted for neck abscess to receive antibiotics and I&amp;D of abscess.  As the hospitalist, Dr. Kerns receives a call from anesthesia that the weight of the toddler in the in-patient record is 31.7kg but the outpatient weight in the clinic was actually 13.7kg.  The clindamycin dose and the IV fluids dose were calculated for 31.7kg.  The patient has received 2 doses of the Clindamycin.  In discussion with the pharmacist it is agreed that the next dose will be held but he does not expect the patient to have problems as it is still within the dose limits for the child and the extra fluids she received will help the elimination of the drug.  The pharmacist notes that most reactions to clindamycin are not dose related.  The child does not have any detectable harm and is acting normally and required no analgesia overnight.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1200"/>
                        </a:spcAft>
                      </a:pPr>
                      <a:r>
                        <a:rPr lang="en-US" sz="1200" u="sng" dirty="0">
                          <a:effectLst/>
                        </a:rPr>
                        <a:t>Current</a:t>
                      </a:r>
                      <a:r>
                        <a:rPr lang="en-US" sz="1200" u="none" dirty="0">
                          <a:effectLst/>
                        </a:rPr>
                        <a:t> </a:t>
                      </a:r>
                      <a:r>
                        <a:rPr lang="en-US" sz="1200" u="sng" dirty="0">
                          <a:effectLst/>
                        </a:rPr>
                        <a:t>Life</a:t>
                      </a:r>
                      <a:r>
                        <a:rPr lang="en-US" sz="1200" u="none" dirty="0">
                          <a:effectLst/>
                        </a:rPr>
                        <a:t> </a:t>
                      </a:r>
                      <a:r>
                        <a:rPr lang="en-US" sz="1200" u="sng" dirty="0">
                          <a:effectLst/>
                        </a:rPr>
                        <a:t>situation</a:t>
                      </a:r>
                      <a:r>
                        <a:rPr lang="en-US" sz="1200" u="none" dirty="0">
                          <a:effectLst/>
                        </a:rPr>
                        <a:t>: Lives with mother and grandmother</a:t>
                      </a:r>
                    </a:p>
                  </a:txBody>
                  <a:tcPr marL="35700" marR="35700" marT="0" marB="0"/>
                </a:tc>
                <a:extLst>
                  <a:ext uri="{0D108BD9-81ED-4DB2-BD59-A6C34878D82A}">
                    <a16:rowId xmlns:a16="http://schemas.microsoft.com/office/drawing/2014/main" val="10003"/>
                  </a:ext>
                </a:extLst>
              </a:tr>
              <a:tr h="174704">
                <a:tc>
                  <a:txBody>
                    <a:bodyPr/>
                    <a:lstStyle/>
                    <a:p>
                      <a:pPr marL="0" marR="0">
                        <a:lnSpc>
                          <a:spcPct val="107000"/>
                        </a:lnSpc>
                        <a:spcBef>
                          <a:spcPts val="600"/>
                        </a:spcBef>
                        <a:spcAft>
                          <a:spcPts val="1200"/>
                        </a:spcAft>
                      </a:pPr>
                      <a:r>
                        <a:rPr lang="en-US" sz="1200">
                          <a:effectLst/>
                        </a:rPr>
                        <a:t>Your Role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700" marR="35700" marT="0" marB="0"/>
                </a:tc>
                <a:tc>
                  <a:txBody>
                    <a:bodyPr/>
                    <a:lstStyle/>
                    <a:p>
                      <a:pPr marL="0" marR="0">
                        <a:lnSpc>
                          <a:spcPct val="107000"/>
                        </a:lnSpc>
                        <a:spcBef>
                          <a:spcPts val="600"/>
                        </a:spcBef>
                        <a:spcAft>
                          <a:spcPts val="1200"/>
                        </a:spcAft>
                      </a:pPr>
                      <a:r>
                        <a:rPr lang="en-US" sz="1200" dirty="0">
                          <a:effectLst/>
                        </a:rPr>
                        <a:t>Physician and designated healthcare team members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700" marR="35700" marT="0" marB="0"/>
                </a:tc>
                <a:extLst>
                  <a:ext uri="{0D108BD9-81ED-4DB2-BD59-A6C34878D82A}">
                    <a16:rowId xmlns:a16="http://schemas.microsoft.com/office/drawing/2014/main" val="10004"/>
                  </a:ext>
                </a:extLst>
              </a:tr>
              <a:tr h="349410">
                <a:tc>
                  <a:txBody>
                    <a:bodyPr/>
                    <a:lstStyle/>
                    <a:p>
                      <a:pPr marL="0" marR="0">
                        <a:lnSpc>
                          <a:spcPct val="107000"/>
                        </a:lnSpc>
                        <a:spcBef>
                          <a:spcPts val="600"/>
                        </a:spcBef>
                        <a:spcAft>
                          <a:spcPts val="1200"/>
                        </a:spcAft>
                      </a:pPr>
                      <a:r>
                        <a:rPr lang="en-US" sz="1200" dirty="0">
                          <a:effectLst/>
                        </a:rPr>
                        <a:t>Your Tasks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700" marR="35700" marT="0" marB="0"/>
                </a:tc>
                <a:tc>
                  <a:txBody>
                    <a:bodyPr/>
                    <a:lstStyle/>
                    <a:p>
                      <a:pPr marL="0" marR="0">
                        <a:lnSpc>
                          <a:spcPct val="107000"/>
                        </a:lnSpc>
                        <a:spcBef>
                          <a:spcPts val="600"/>
                        </a:spcBef>
                        <a:spcAft>
                          <a:spcPts val="1200"/>
                        </a:spcAft>
                      </a:pPr>
                      <a:r>
                        <a:rPr lang="en-US" sz="1200" dirty="0">
                          <a:effectLst/>
                        </a:rPr>
                        <a:t>Develop a disclosure plan and communicate to the parents in an empathetic manner about what occurred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700" marR="35700" marT="0" marB="0"/>
                </a:tc>
                <a:extLst>
                  <a:ext uri="{0D108BD9-81ED-4DB2-BD59-A6C34878D82A}">
                    <a16:rowId xmlns:a16="http://schemas.microsoft.com/office/drawing/2014/main" val="10005"/>
                  </a:ext>
                </a:extLst>
              </a:tr>
            </a:tbl>
          </a:graphicData>
        </a:graphic>
      </p:graphicFrame>
      <p:pic>
        <p:nvPicPr>
          <p:cNvPr id="8194" name="Picture 2" descr="Image result for images of iv ba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90" y="0"/>
            <a:ext cx="907582" cy="135967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715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058" y="-10944"/>
            <a:ext cx="5654842" cy="1143000"/>
          </a:xfrm>
        </p:spPr>
        <p:txBody>
          <a:bodyPr>
            <a:noAutofit/>
          </a:bodyPr>
          <a:lstStyle/>
          <a:p>
            <a:r>
              <a:rPr lang="en-US" sz="4000" dirty="0"/>
              <a:t>Simulation Case #3: Wrong Patient Scheduled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52810006"/>
              </p:ext>
            </p:extLst>
          </p:nvPr>
        </p:nvGraphicFramePr>
        <p:xfrm>
          <a:off x="452" y="1159127"/>
          <a:ext cx="9143548" cy="5478299"/>
        </p:xfrm>
        <a:graphic>
          <a:graphicData uri="http://schemas.openxmlformats.org/drawingml/2006/table">
            <a:tbl>
              <a:tblPr firstRow="1" firstCol="1" bandRow="1">
                <a:tableStyleId>{5C22544A-7EE6-4342-B048-85BDC9FD1C3A}</a:tableStyleId>
              </a:tblPr>
              <a:tblGrid>
                <a:gridCol w="1750623">
                  <a:extLst>
                    <a:ext uri="{9D8B030D-6E8A-4147-A177-3AD203B41FA5}">
                      <a16:colId xmlns:a16="http://schemas.microsoft.com/office/drawing/2014/main" val="20000"/>
                    </a:ext>
                  </a:extLst>
                </a:gridCol>
                <a:gridCol w="3136565">
                  <a:extLst>
                    <a:ext uri="{9D8B030D-6E8A-4147-A177-3AD203B41FA5}">
                      <a16:colId xmlns:a16="http://schemas.microsoft.com/office/drawing/2014/main" val="20001"/>
                    </a:ext>
                  </a:extLst>
                </a:gridCol>
                <a:gridCol w="4256360">
                  <a:extLst>
                    <a:ext uri="{9D8B030D-6E8A-4147-A177-3AD203B41FA5}">
                      <a16:colId xmlns:a16="http://schemas.microsoft.com/office/drawing/2014/main" val="20002"/>
                    </a:ext>
                  </a:extLst>
                </a:gridCol>
              </a:tblGrid>
              <a:tr h="167272">
                <a:tc>
                  <a:txBody>
                    <a:bodyPr/>
                    <a:lstStyle/>
                    <a:p>
                      <a:pPr marL="0" marR="0">
                        <a:lnSpc>
                          <a:spcPct val="107000"/>
                        </a:lnSpc>
                        <a:spcBef>
                          <a:spcPts val="600"/>
                        </a:spcBef>
                        <a:spcAft>
                          <a:spcPts val="1200"/>
                        </a:spcAft>
                      </a:pPr>
                      <a:r>
                        <a:rPr lang="en-US" sz="1200" dirty="0">
                          <a:effectLst/>
                        </a:rPr>
                        <a:t>Goal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gridSpan="2">
                  <a:txBody>
                    <a:bodyPr/>
                    <a:lstStyle/>
                    <a:p>
                      <a:pPr marL="0" marR="0">
                        <a:lnSpc>
                          <a:spcPct val="107000"/>
                        </a:lnSpc>
                        <a:spcBef>
                          <a:spcPts val="600"/>
                        </a:spcBef>
                        <a:spcAft>
                          <a:spcPts val="1200"/>
                        </a:spcAft>
                      </a:pPr>
                      <a:r>
                        <a:rPr lang="en-US" sz="1200" dirty="0">
                          <a:effectLst/>
                        </a:rPr>
                        <a:t>To practice the empathetic and apologetic medical disclosure process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hMerge="1">
                  <a:txBody>
                    <a:bodyPr/>
                    <a:lstStyle/>
                    <a:p>
                      <a:endParaRPr lang="en-US"/>
                    </a:p>
                  </a:txBody>
                  <a:tcPr/>
                </a:tc>
                <a:extLst>
                  <a:ext uri="{0D108BD9-81ED-4DB2-BD59-A6C34878D82A}">
                    <a16:rowId xmlns:a16="http://schemas.microsoft.com/office/drawing/2014/main" val="10000"/>
                  </a:ext>
                </a:extLst>
              </a:tr>
              <a:tr h="554788">
                <a:tc>
                  <a:txBody>
                    <a:bodyPr/>
                    <a:lstStyle/>
                    <a:p>
                      <a:pPr marL="0" marR="0">
                        <a:lnSpc>
                          <a:spcPct val="107000"/>
                        </a:lnSpc>
                        <a:spcBef>
                          <a:spcPts val="600"/>
                        </a:spcBef>
                        <a:spcAft>
                          <a:spcPts val="1200"/>
                        </a:spcAft>
                      </a:pPr>
                      <a:r>
                        <a:rPr lang="en-US" sz="1200" dirty="0">
                          <a:effectLst/>
                        </a:rPr>
                        <a:t>Objectives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gridSpan="2">
                  <a:txBody>
                    <a:bodyPr/>
                    <a:lstStyle/>
                    <a:p>
                      <a:pPr marL="342900" marR="0" lvl="0" indent="-342900">
                        <a:lnSpc>
                          <a:spcPct val="107000"/>
                        </a:lnSpc>
                        <a:spcBef>
                          <a:spcPts val="600"/>
                        </a:spcBef>
                        <a:spcAft>
                          <a:spcPts val="1200"/>
                        </a:spcAft>
                        <a:buFont typeface="+mj-lt"/>
                        <a:buAutoNum type="arabicPeriod"/>
                      </a:pPr>
                      <a:r>
                        <a:rPr lang="en-US" sz="1200" dirty="0">
                          <a:effectLst/>
                        </a:rPr>
                        <a:t>Employ the huddle tool in creating a disclosure plan</a:t>
                      </a:r>
                    </a:p>
                    <a:p>
                      <a:pPr marL="342900" marR="0" lvl="0" indent="-342900">
                        <a:lnSpc>
                          <a:spcPct val="107000"/>
                        </a:lnSpc>
                        <a:spcBef>
                          <a:spcPts val="600"/>
                        </a:spcBef>
                        <a:spcAft>
                          <a:spcPts val="1200"/>
                        </a:spcAft>
                        <a:buFont typeface="+mj-lt"/>
                        <a:buAutoNum type="arabicPeriod"/>
                      </a:pPr>
                      <a:r>
                        <a:rPr lang="en-US" sz="1200" dirty="0">
                          <a:effectLst/>
                        </a:rPr>
                        <a:t>Practice the disclosure conversation with the simulated parents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hMerge="1">
                  <a:txBody>
                    <a:bodyPr/>
                    <a:lstStyle/>
                    <a:p>
                      <a:endParaRPr lang="en-US"/>
                    </a:p>
                  </a:txBody>
                  <a:tcPr/>
                </a:tc>
                <a:extLst>
                  <a:ext uri="{0D108BD9-81ED-4DB2-BD59-A6C34878D82A}">
                    <a16:rowId xmlns:a16="http://schemas.microsoft.com/office/drawing/2014/main" val="10001"/>
                  </a:ext>
                </a:extLst>
              </a:tr>
              <a:tr h="423674">
                <a:tc>
                  <a:txBody>
                    <a:bodyPr/>
                    <a:lstStyle/>
                    <a:p>
                      <a:pPr marL="0" marR="0">
                        <a:lnSpc>
                          <a:spcPct val="107000"/>
                        </a:lnSpc>
                        <a:spcBef>
                          <a:spcPts val="600"/>
                        </a:spcBef>
                        <a:spcAft>
                          <a:spcPts val="1200"/>
                        </a:spcAft>
                      </a:pPr>
                      <a:r>
                        <a:rPr lang="en-US" sz="1200" dirty="0">
                          <a:effectLst/>
                        </a:rPr>
                        <a:t>Patient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gridSpan="2">
                  <a:txBody>
                    <a:bodyPr/>
                    <a:lstStyle/>
                    <a:p>
                      <a:pPr marL="0" marR="0">
                        <a:lnSpc>
                          <a:spcPct val="107000"/>
                        </a:lnSpc>
                        <a:spcBef>
                          <a:spcPts val="600"/>
                        </a:spcBef>
                        <a:spcAft>
                          <a:spcPts val="1200"/>
                        </a:spcAft>
                      </a:pPr>
                      <a:r>
                        <a:rPr lang="en-US" sz="1200" dirty="0">
                          <a:effectLst/>
                        </a:rPr>
                        <a:t>Name: Michaela Smith</a:t>
                      </a:r>
                    </a:p>
                    <a:p>
                      <a:pPr marL="0" marR="0">
                        <a:lnSpc>
                          <a:spcPct val="107000"/>
                        </a:lnSpc>
                        <a:spcBef>
                          <a:spcPts val="600"/>
                        </a:spcBef>
                        <a:spcAft>
                          <a:spcPts val="1200"/>
                        </a:spcAft>
                      </a:pPr>
                      <a:r>
                        <a:rPr lang="en-US" sz="1200" dirty="0">
                          <a:effectLst/>
                        </a:rPr>
                        <a:t>Age: 2 years</a:t>
                      </a:r>
                    </a:p>
                  </a:txBody>
                  <a:tcPr marL="38110" marR="38110" marT="0" marB="0"/>
                </a:tc>
                <a:tc hMerge="1">
                  <a:txBody>
                    <a:bodyPr/>
                    <a:lstStyle/>
                    <a:p>
                      <a:endParaRPr lang="en-US"/>
                    </a:p>
                  </a:txBody>
                  <a:tcPr/>
                </a:tc>
                <a:extLst>
                  <a:ext uri="{0D108BD9-81ED-4DB2-BD59-A6C34878D82A}">
                    <a16:rowId xmlns:a16="http://schemas.microsoft.com/office/drawing/2014/main" val="10002"/>
                  </a:ext>
                </a:extLst>
              </a:tr>
              <a:tr h="2834431">
                <a:tc>
                  <a:txBody>
                    <a:bodyPr/>
                    <a:lstStyle/>
                    <a:p>
                      <a:pPr marL="0" marR="0">
                        <a:lnSpc>
                          <a:spcPct val="107000"/>
                        </a:lnSpc>
                        <a:spcBef>
                          <a:spcPts val="600"/>
                        </a:spcBef>
                        <a:spcAft>
                          <a:spcPts val="1200"/>
                        </a:spcAft>
                      </a:pPr>
                      <a:r>
                        <a:rPr lang="en-US" sz="1200" dirty="0">
                          <a:effectLst/>
                        </a:rPr>
                        <a:t>Reason for the Encounter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a:txBody>
                    <a:bodyPr/>
                    <a:lstStyle/>
                    <a:p>
                      <a:pPr marL="0" marR="0" indent="0" algn="l" defTabSz="914400" rtl="0" eaLnBrk="1" fontAlgn="auto" latinLnBrk="0" hangingPunct="1">
                        <a:lnSpc>
                          <a:spcPct val="107000"/>
                        </a:lnSpc>
                        <a:spcBef>
                          <a:spcPts val="0"/>
                        </a:spcBef>
                        <a:spcAft>
                          <a:spcPts val="600"/>
                        </a:spcAft>
                        <a:buClrTx/>
                        <a:buSzTx/>
                        <a:buFontTx/>
                        <a:buNone/>
                        <a:tabLst/>
                        <a:defRP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Current status</a:t>
                      </a:r>
                      <a:r>
                        <a:rPr lang="en-US" sz="1200" dirty="0">
                          <a:effectLst/>
                          <a:latin typeface="Calibri" panose="020F0502020204030204" pitchFamily="34" charset="0"/>
                          <a:ea typeface="Calibri" panose="020F0502020204030204" pitchFamily="34" charset="0"/>
                          <a:cs typeface="Times New Roman" panose="02020603050405020304" pitchFamily="18" charset="0"/>
                        </a:rPr>
                        <a:t>: Pre-procedure, awake, alert in no distress</a:t>
                      </a:r>
                      <a:endParaRPr lang="en-US" sz="12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600"/>
                        </a:spcAft>
                        <a:buClrTx/>
                        <a:buSzTx/>
                        <a:buFontTx/>
                        <a:buNone/>
                        <a:tabLst/>
                        <a:defRP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Summary</a:t>
                      </a:r>
                      <a:r>
                        <a:rPr lang="en-US" sz="1200" dirty="0">
                          <a:effectLst/>
                          <a:latin typeface="Calibri" panose="020F0502020204030204" pitchFamily="34" charset="0"/>
                          <a:ea typeface="Calibri" panose="020F0502020204030204" pitchFamily="34" charset="0"/>
                          <a:cs typeface="Times New Roman" panose="02020603050405020304" pitchFamily="18" charset="0"/>
                        </a:rPr>
                        <a:t>: Michaela is a 2 year old with unilateral vocal cord paralysis and dysphagia that developed after prolonged intubation one year ago for complicated parainfluenza. She was to return today for an outpatient swallow study.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Current status</a:t>
                      </a:r>
                      <a:r>
                        <a:rPr lang="en-US" sz="1200" dirty="0">
                          <a:effectLst/>
                          <a:latin typeface="Calibri" panose="020F0502020204030204" pitchFamily="34" charset="0"/>
                          <a:ea typeface="Calibri" panose="020F0502020204030204" pitchFamily="34" charset="0"/>
                          <a:cs typeface="Times New Roman" panose="02020603050405020304" pitchFamily="18" charset="0"/>
                        </a:rPr>
                        <a:t>: Dysphagia on honey thick liquids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History</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one year of age developed unilateral vocal cord paralysis and dysphagia after prolonged intubation due to complicated parainfluenza. She has been on honey consistency liquids since.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Current Life situation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2 year old with unilateral vocal cord paralysis and dysphagia otherwise doing well. </a:t>
                      </a:r>
                      <a:endParaRPr lang="en-US" sz="1200" u="none" dirty="0">
                        <a:effectLst/>
                      </a:endParaRPr>
                    </a:p>
                  </a:txBody>
                  <a:tcPr marL="38110" marR="38110" marT="0" marB="0"/>
                </a:tc>
                <a:tc>
                  <a:txBody>
                    <a:bodyPr/>
                    <a:lstStyle/>
                    <a:p>
                      <a:pPr marL="0" marR="0">
                        <a:lnSpc>
                          <a:spcPct val="107000"/>
                        </a:lnSpc>
                        <a:spcBef>
                          <a:spcPts val="1200"/>
                        </a:spcBef>
                        <a:spcAft>
                          <a:spcPts val="2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Happened: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Michaela Smith (DOB 7/11/2014) was mistaken for Michael Smith (DOB 8/11/2004) and scheduled for an outpatient EGD rather than a swallow study.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was not discovered at initial check-in to outpatient testing area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was not discovered by the nurse verifying the procedure with mother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gastroenterologist, Dr. Murray, noted the error when she came to talk with Michaela's mother. Dr. Murray was expecting to find 10 year old Michael Smith, not a two year old child.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Dr. Murray then confirmed that Michael Smith was not scheduled and that Michaela Smith had been scheduled in error.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Michaela Smith did not have an EGD done.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extLst>
                  <a:ext uri="{0D108BD9-81ED-4DB2-BD59-A6C34878D82A}">
                    <a16:rowId xmlns:a16="http://schemas.microsoft.com/office/drawing/2014/main" val="10003"/>
                  </a:ext>
                </a:extLst>
              </a:tr>
              <a:tr h="167272">
                <a:tc>
                  <a:txBody>
                    <a:bodyPr/>
                    <a:lstStyle/>
                    <a:p>
                      <a:pPr marL="0" marR="0">
                        <a:lnSpc>
                          <a:spcPct val="107000"/>
                        </a:lnSpc>
                        <a:spcBef>
                          <a:spcPts val="600"/>
                        </a:spcBef>
                        <a:spcAft>
                          <a:spcPts val="1200"/>
                        </a:spcAft>
                      </a:pPr>
                      <a:r>
                        <a:rPr lang="en-US" sz="1200">
                          <a:effectLst/>
                        </a:rPr>
                        <a:t>Your Role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gridSpan="2">
                  <a:txBody>
                    <a:bodyPr/>
                    <a:lstStyle/>
                    <a:p>
                      <a:pPr marL="0" marR="0">
                        <a:lnSpc>
                          <a:spcPct val="107000"/>
                        </a:lnSpc>
                        <a:spcBef>
                          <a:spcPts val="600"/>
                        </a:spcBef>
                        <a:spcAft>
                          <a:spcPts val="1200"/>
                        </a:spcAft>
                      </a:pPr>
                      <a:r>
                        <a:rPr lang="en-US" sz="1200" dirty="0">
                          <a:effectLst/>
                        </a:rPr>
                        <a:t>Physician and designated healthcare team members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hMerge="1">
                  <a:txBody>
                    <a:bodyPr/>
                    <a:lstStyle/>
                    <a:p>
                      <a:endParaRPr lang="en-US"/>
                    </a:p>
                  </a:txBody>
                  <a:tcPr/>
                </a:tc>
                <a:extLst>
                  <a:ext uri="{0D108BD9-81ED-4DB2-BD59-A6C34878D82A}">
                    <a16:rowId xmlns:a16="http://schemas.microsoft.com/office/drawing/2014/main" val="10004"/>
                  </a:ext>
                </a:extLst>
              </a:tr>
              <a:tr h="334545">
                <a:tc>
                  <a:txBody>
                    <a:bodyPr/>
                    <a:lstStyle/>
                    <a:p>
                      <a:pPr marL="0" marR="0">
                        <a:lnSpc>
                          <a:spcPct val="107000"/>
                        </a:lnSpc>
                        <a:spcBef>
                          <a:spcPts val="600"/>
                        </a:spcBef>
                        <a:spcAft>
                          <a:spcPts val="1200"/>
                        </a:spcAft>
                      </a:pPr>
                      <a:r>
                        <a:rPr lang="en-US" sz="1200" dirty="0">
                          <a:effectLst/>
                        </a:rPr>
                        <a:t>Your Tasks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gridSpan="2">
                  <a:txBody>
                    <a:bodyPr/>
                    <a:lstStyle/>
                    <a:p>
                      <a:pPr marL="0" marR="0">
                        <a:lnSpc>
                          <a:spcPct val="107000"/>
                        </a:lnSpc>
                        <a:spcBef>
                          <a:spcPts val="600"/>
                        </a:spcBef>
                        <a:spcAft>
                          <a:spcPts val="1200"/>
                        </a:spcAft>
                      </a:pPr>
                      <a:r>
                        <a:rPr lang="en-US" sz="1200" dirty="0">
                          <a:effectLst/>
                        </a:rPr>
                        <a:t>Develop a disclosure plan and communicate to the parents in an empathetic manner about what occurred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hMerge="1">
                  <a:txBody>
                    <a:bodyPr/>
                    <a:lstStyle/>
                    <a:p>
                      <a:endParaRPr lang="en-US"/>
                    </a:p>
                  </a:txBody>
                  <a:tcPr/>
                </a:tc>
                <a:extLst>
                  <a:ext uri="{0D108BD9-81ED-4DB2-BD59-A6C34878D82A}">
                    <a16:rowId xmlns:a16="http://schemas.microsoft.com/office/drawing/2014/main" val="10005"/>
                  </a:ext>
                </a:extLst>
              </a:tr>
            </a:tbl>
          </a:graphicData>
        </a:graphic>
      </p:graphicFrame>
      <p:pic>
        <p:nvPicPr>
          <p:cNvPr id="9218" name="Picture 2" descr="Image result for images of frustrated parents at the do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217" y="0"/>
            <a:ext cx="1509408" cy="113205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707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500" y="61913"/>
            <a:ext cx="6210300" cy="1143000"/>
          </a:xfrm>
        </p:spPr>
        <p:txBody>
          <a:bodyPr>
            <a:normAutofit/>
          </a:bodyPr>
          <a:lstStyle/>
          <a:p>
            <a:r>
              <a:rPr lang="en-US" sz="4000" dirty="0"/>
              <a:t>Simulation Case #4: PIVIE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35274329"/>
              </p:ext>
            </p:extLst>
          </p:nvPr>
        </p:nvGraphicFramePr>
        <p:xfrm>
          <a:off x="0" y="1196975"/>
          <a:ext cx="9144001" cy="5403342"/>
        </p:xfrm>
        <a:graphic>
          <a:graphicData uri="http://schemas.openxmlformats.org/drawingml/2006/table">
            <a:tbl>
              <a:tblPr firstRow="1" firstCol="1" bandRow="1">
                <a:tableStyleId>{5C22544A-7EE6-4342-B048-85BDC9FD1C3A}</a:tableStyleId>
              </a:tblPr>
              <a:tblGrid>
                <a:gridCol w="1750710">
                  <a:extLst>
                    <a:ext uri="{9D8B030D-6E8A-4147-A177-3AD203B41FA5}">
                      <a16:colId xmlns:a16="http://schemas.microsoft.com/office/drawing/2014/main" val="20000"/>
                    </a:ext>
                  </a:extLst>
                </a:gridCol>
                <a:gridCol w="3136720">
                  <a:extLst>
                    <a:ext uri="{9D8B030D-6E8A-4147-A177-3AD203B41FA5}">
                      <a16:colId xmlns:a16="http://schemas.microsoft.com/office/drawing/2014/main" val="20001"/>
                    </a:ext>
                  </a:extLst>
                </a:gridCol>
                <a:gridCol w="4256571">
                  <a:extLst>
                    <a:ext uri="{9D8B030D-6E8A-4147-A177-3AD203B41FA5}">
                      <a16:colId xmlns:a16="http://schemas.microsoft.com/office/drawing/2014/main" val="20002"/>
                    </a:ext>
                  </a:extLst>
                </a:gridCol>
              </a:tblGrid>
              <a:tr h="174704">
                <a:tc>
                  <a:txBody>
                    <a:bodyPr/>
                    <a:lstStyle/>
                    <a:p>
                      <a:pPr marL="0" marR="0">
                        <a:lnSpc>
                          <a:spcPct val="107000"/>
                        </a:lnSpc>
                        <a:spcBef>
                          <a:spcPts val="600"/>
                        </a:spcBef>
                        <a:spcAft>
                          <a:spcPts val="1200"/>
                        </a:spcAft>
                      </a:pPr>
                      <a:r>
                        <a:rPr lang="en-US" sz="1200" dirty="0">
                          <a:effectLst/>
                        </a:rPr>
                        <a:t>Goal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gridSpan="2">
                  <a:txBody>
                    <a:bodyPr/>
                    <a:lstStyle/>
                    <a:p>
                      <a:pPr marL="0" marR="0">
                        <a:lnSpc>
                          <a:spcPct val="107000"/>
                        </a:lnSpc>
                        <a:spcBef>
                          <a:spcPts val="600"/>
                        </a:spcBef>
                        <a:spcAft>
                          <a:spcPts val="1200"/>
                        </a:spcAft>
                      </a:pPr>
                      <a:r>
                        <a:rPr lang="en-US" sz="1200" dirty="0">
                          <a:effectLst/>
                        </a:rPr>
                        <a:t>To practice the empathetic and apologetic medical disclosure process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hMerge="1">
                  <a:txBody>
                    <a:bodyPr/>
                    <a:lstStyle/>
                    <a:p>
                      <a:endParaRPr lang="en-US"/>
                    </a:p>
                  </a:txBody>
                  <a:tcPr/>
                </a:tc>
                <a:extLst>
                  <a:ext uri="{0D108BD9-81ED-4DB2-BD59-A6C34878D82A}">
                    <a16:rowId xmlns:a16="http://schemas.microsoft.com/office/drawing/2014/main" val="10000"/>
                  </a:ext>
                </a:extLst>
              </a:tr>
              <a:tr h="399574">
                <a:tc>
                  <a:txBody>
                    <a:bodyPr/>
                    <a:lstStyle/>
                    <a:p>
                      <a:pPr marL="0" marR="0">
                        <a:lnSpc>
                          <a:spcPct val="107000"/>
                        </a:lnSpc>
                        <a:spcBef>
                          <a:spcPts val="600"/>
                        </a:spcBef>
                        <a:spcAft>
                          <a:spcPts val="1200"/>
                        </a:spcAft>
                      </a:pPr>
                      <a:r>
                        <a:rPr lang="en-US" sz="1200">
                          <a:effectLst/>
                        </a:rPr>
                        <a:t>Objectives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gridSpan="2">
                  <a:txBody>
                    <a:bodyPr/>
                    <a:lstStyle/>
                    <a:p>
                      <a:pPr marL="342900" marR="0" lvl="0" indent="-342900">
                        <a:lnSpc>
                          <a:spcPct val="107000"/>
                        </a:lnSpc>
                        <a:spcBef>
                          <a:spcPts val="600"/>
                        </a:spcBef>
                        <a:spcAft>
                          <a:spcPts val="0"/>
                        </a:spcAft>
                        <a:buFont typeface="+mj-lt"/>
                        <a:buAutoNum type="arabicPeriod"/>
                      </a:pPr>
                      <a:r>
                        <a:rPr lang="en-US" sz="1200" dirty="0">
                          <a:effectLst/>
                        </a:rPr>
                        <a:t>Employ the huddle tool in creating a disclosure plan</a:t>
                      </a:r>
                    </a:p>
                    <a:p>
                      <a:pPr marL="342900" marR="0" lvl="0" indent="-342900">
                        <a:lnSpc>
                          <a:spcPct val="107000"/>
                        </a:lnSpc>
                        <a:spcBef>
                          <a:spcPts val="600"/>
                        </a:spcBef>
                        <a:spcAft>
                          <a:spcPts val="1200"/>
                        </a:spcAft>
                        <a:buFont typeface="+mj-lt"/>
                        <a:buAutoNum type="arabicPeriod"/>
                      </a:pPr>
                      <a:r>
                        <a:rPr lang="en-US" sz="1200" dirty="0">
                          <a:effectLst/>
                        </a:rPr>
                        <a:t>Practice the disclosure conversation with the simulated parents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hMerge="1">
                  <a:txBody>
                    <a:bodyPr/>
                    <a:lstStyle/>
                    <a:p>
                      <a:endParaRPr lang="en-US"/>
                    </a:p>
                  </a:txBody>
                  <a:tcPr/>
                </a:tc>
                <a:extLst>
                  <a:ext uri="{0D108BD9-81ED-4DB2-BD59-A6C34878D82A}">
                    <a16:rowId xmlns:a16="http://schemas.microsoft.com/office/drawing/2014/main" val="10001"/>
                  </a:ext>
                </a:extLst>
              </a:tr>
              <a:tr h="388382">
                <a:tc>
                  <a:txBody>
                    <a:bodyPr/>
                    <a:lstStyle/>
                    <a:p>
                      <a:pPr marL="0" marR="0">
                        <a:lnSpc>
                          <a:spcPct val="107000"/>
                        </a:lnSpc>
                        <a:spcBef>
                          <a:spcPts val="600"/>
                        </a:spcBef>
                        <a:spcAft>
                          <a:spcPts val="1200"/>
                        </a:spcAft>
                      </a:pPr>
                      <a:r>
                        <a:rPr lang="en-US" sz="1200" dirty="0">
                          <a:effectLst/>
                        </a:rPr>
                        <a:t>Patient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gridSpan="2">
                  <a:txBody>
                    <a:bodyPr/>
                    <a:lstStyle/>
                    <a:p>
                      <a:pPr marL="0" marR="0">
                        <a:lnSpc>
                          <a:spcPct val="107000"/>
                        </a:lnSpc>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Name: David Neville</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Age: 5 years</a:t>
                      </a:r>
                    </a:p>
                  </a:txBody>
                  <a:tcPr marL="38110" marR="38110" marT="0" marB="0"/>
                </a:tc>
                <a:tc hMerge="1">
                  <a:txBody>
                    <a:bodyPr/>
                    <a:lstStyle/>
                    <a:p>
                      <a:endParaRPr lang="en-US"/>
                    </a:p>
                  </a:txBody>
                  <a:tcPr/>
                </a:tc>
                <a:extLst>
                  <a:ext uri="{0D108BD9-81ED-4DB2-BD59-A6C34878D82A}">
                    <a16:rowId xmlns:a16="http://schemas.microsoft.com/office/drawing/2014/main" val="10002"/>
                  </a:ext>
                </a:extLst>
              </a:tr>
              <a:tr h="2874645">
                <a:tc>
                  <a:txBody>
                    <a:bodyPr/>
                    <a:lstStyle/>
                    <a:p>
                      <a:pPr marL="0" marR="0">
                        <a:lnSpc>
                          <a:spcPct val="107000"/>
                        </a:lnSpc>
                        <a:spcBef>
                          <a:spcPts val="600"/>
                        </a:spcBef>
                        <a:spcAft>
                          <a:spcPts val="1200"/>
                        </a:spcAft>
                      </a:pPr>
                      <a:r>
                        <a:rPr lang="en-US" sz="1200" dirty="0">
                          <a:effectLst/>
                        </a:rPr>
                        <a:t>Reason for the Encounter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Current status</a:t>
                      </a:r>
                      <a:r>
                        <a:rPr lang="en-US" sz="1200" dirty="0">
                          <a:effectLst/>
                          <a:latin typeface="Calibri" panose="020F0502020204030204" pitchFamily="34" charset="0"/>
                          <a:ea typeface="Calibri" panose="020F0502020204030204" pitchFamily="34" charset="0"/>
                          <a:cs typeface="Times New Roman" panose="02020603050405020304" pitchFamily="18" charset="0"/>
                        </a:rPr>
                        <a:t>: Known sickle cell disease now with sickle cell pain crisis and IV for IVF's, ketorolac, morphine and diphenhydramine. </a:t>
                      </a:r>
                    </a:p>
                    <a:p>
                      <a:pPr marL="0" marR="0">
                        <a:lnSpc>
                          <a:spcPct val="100000"/>
                        </a:lnSpc>
                        <a:spcBef>
                          <a:spcPts val="600"/>
                        </a:spcBef>
                        <a:spcAft>
                          <a:spcPts val="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Summary</a:t>
                      </a:r>
                      <a:r>
                        <a:rPr lang="en-US" sz="1200" dirty="0">
                          <a:effectLst/>
                          <a:latin typeface="Calibri" panose="020F0502020204030204" pitchFamily="34" charset="0"/>
                          <a:ea typeface="Calibri" panose="020F0502020204030204" pitchFamily="34" charset="0"/>
                          <a:cs typeface="Times New Roman" panose="02020603050405020304" pitchFamily="18" charset="0"/>
                        </a:rPr>
                        <a:t>: David is a 5 year old with known sickle cell disease admitted in sickle cell pain crisis who requires IV for IVF's, IV ketorolac, morphine PCA and diphenhydramine. Today is day 3 of hospitalization. Peripheral IV infiltration right arm discovered requiring discontinuation of IV and elevation of arm for two hours.</a:t>
                      </a:r>
                    </a:p>
                    <a:p>
                      <a:pPr marL="0" marR="0">
                        <a:lnSpc>
                          <a:spcPct val="100000"/>
                        </a:lnSpc>
                        <a:spcBef>
                          <a:spcPts val="600"/>
                        </a:spcBef>
                        <a:spcAft>
                          <a:spcPts val="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Allergies</a:t>
                      </a:r>
                      <a:r>
                        <a:rPr lang="en-US" sz="1200" dirty="0">
                          <a:effectLst/>
                          <a:latin typeface="Calibri" panose="020F0502020204030204" pitchFamily="34" charset="0"/>
                          <a:ea typeface="Calibri" panose="020F0502020204030204" pitchFamily="34" charset="0"/>
                          <a:cs typeface="Times New Roman" panose="02020603050405020304" pitchFamily="18" charset="0"/>
                        </a:rPr>
                        <a:t>: None. Possible adverse reaction to morphine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pruritis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controlled with diphenhydramine)</a:t>
                      </a:r>
                    </a:p>
                    <a:p>
                      <a:pPr marL="0" marR="0">
                        <a:lnSpc>
                          <a:spcPct val="100000"/>
                        </a:lnSpc>
                        <a:spcBef>
                          <a:spcPts val="600"/>
                        </a:spcBef>
                        <a:spcAft>
                          <a:spcPts val="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Medications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Ketorolac, Morphine PCA, Diphenhydramine</a:t>
                      </a:r>
                    </a:p>
                    <a:p>
                      <a:pPr marL="0" marR="0">
                        <a:lnSpc>
                          <a:spcPct val="100000"/>
                        </a:lnSpc>
                        <a:spcBef>
                          <a:spcPts val="600"/>
                        </a:spcBef>
                        <a:spcAft>
                          <a:spcPts val="12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History</a:t>
                      </a:r>
                      <a:r>
                        <a:rPr lang="en-US" sz="1200" dirty="0">
                          <a:effectLst/>
                          <a:latin typeface="Calibri" panose="020F0502020204030204" pitchFamily="34" charset="0"/>
                          <a:ea typeface="Calibri" panose="020F0502020204030204" pitchFamily="34" charset="0"/>
                          <a:cs typeface="Times New Roman" panose="02020603050405020304" pitchFamily="18" charset="0"/>
                        </a:rPr>
                        <a:t>: 5 year old with sickle cell pain crisis admitted to Hem/</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Onc</a:t>
                      </a:r>
                      <a:r>
                        <a:rPr lang="en-US" sz="1200" dirty="0">
                          <a:effectLst/>
                          <a:latin typeface="Calibri" panose="020F0502020204030204" pitchFamily="34" charset="0"/>
                          <a:ea typeface="Calibri" panose="020F0502020204030204" pitchFamily="34" charset="0"/>
                          <a:cs typeface="Times New Roman" panose="02020603050405020304" pitchFamily="18" charset="0"/>
                        </a:rPr>
                        <a:t> floor for management requiring IV. </a:t>
                      </a:r>
                    </a:p>
                  </a:txBody>
                  <a:tcPr marL="38110" marR="38110" marT="0" marB="0"/>
                </a:tc>
                <a:tc>
                  <a:txBody>
                    <a:bodyPr/>
                    <a:lstStyle/>
                    <a:p>
                      <a:pPr marL="0" marR="0">
                        <a:lnSpc>
                          <a:spcPct val="100000"/>
                        </a:lnSpc>
                        <a:spcBef>
                          <a:spcPts val="120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Happened: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David 5 year old admitted for sickle cell pain crisis.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22 gauge IV catheter placed in right hand; all subsequent fluids and IV meds given through this IV</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IV maintenance fluids (D5 1/2 NS with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KCl</a:t>
                      </a:r>
                      <a:r>
                        <a:rPr lang="en-US" sz="1200" dirty="0">
                          <a:effectLst/>
                          <a:latin typeface="Calibri" panose="020F0502020204030204" pitchFamily="34" charset="0"/>
                          <a:ea typeface="Calibri" panose="020F0502020204030204" pitchFamily="34" charset="0"/>
                          <a:cs typeface="Times New Roman" panose="02020603050405020304" pitchFamily="18" charset="0"/>
                        </a:rPr>
                        <a:t> 20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mEq</a:t>
                      </a:r>
                      <a:r>
                        <a:rPr lang="en-US" sz="1200" dirty="0">
                          <a:effectLst/>
                          <a:latin typeface="Calibri" panose="020F0502020204030204" pitchFamily="34" charset="0"/>
                          <a:ea typeface="Calibri" panose="020F0502020204030204" pitchFamily="34" charset="0"/>
                          <a:cs typeface="Times New Roman" panose="02020603050405020304" pitchFamily="18" charset="0"/>
                        </a:rPr>
                        <a:t>/L) started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IV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Ketoralac</a:t>
                      </a:r>
                      <a:r>
                        <a:rPr lang="en-US" sz="1200" dirty="0">
                          <a:effectLst/>
                          <a:latin typeface="Calibri" panose="020F0502020204030204" pitchFamily="34" charset="0"/>
                          <a:ea typeface="Calibri" panose="020F0502020204030204" pitchFamily="34" charset="0"/>
                          <a:cs typeface="Times New Roman" panose="02020603050405020304" pitchFamily="18" charset="0"/>
                        </a:rPr>
                        <a:t> scheduled every 6 hours started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IV Morphine PCA started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David developed occasional itching; IV Diphenhydramine started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On Day 3 complained of pain at IV site; noted by off-going nurse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IV had been checked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qhour</a:t>
                      </a:r>
                      <a:r>
                        <a:rPr lang="en-US" sz="1200" dirty="0">
                          <a:effectLst/>
                          <a:latin typeface="Calibri" panose="020F0502020204030204" pitchFamily="34" charset="0"/>
                          <a:ea typeface="Calibri" panose="020F0502020204030204" pitchFamily="34" charset="0"/>
                          <a:cs typeface="Times New Roman" panose="02020603050405020304" pitchFamily="18" charset="0"/>
                        </a:rPr>
                        <a:t>, but multiple layers of tape covering site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At shift change, IV site evaluated by off-going and on-coming nurse; on-coming nurse noted right arm to be larger, hard and cold. Right radial pulses also noted to be decreased.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IV immediately removed, right arm elevated above head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30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Re-evaluation right arm two hours later: decreased edema, normal radial pulse, no functional deficits.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extLst>
                  <a:ext uri="{0D108BD9-81ED-4DB2-BD59-A6C34878D82A}">
                    <a16:rowId xmlns:a16="http://schemas.microsoft.com/office/drawing/2014/main" val="10003"/>
                  </a:ext>
                </a:extLst>
              </a:tr>
              <a:tr h="174704">
                <a:tc>
                  <a:txBody>
                    <a:bodyPr/>
                    <a:lstStyle/>
                    <a:p>
                      <a:pPr marL="0" marR="0">
                        <a:lnSpc>
                          <a:spcPct val="107000"/>
                        </a:lnSpc>
                        <a:spcBef>
                          <a:spcPts val="600"/>
                        </a:spcBef>
                        <a:spcAft>
                          <a:spcPts val="1200"/>
                        </a:spcAft>
                      </a:pPr>
                      <a:r>
                        <a:rPr lang="en-US" sz="1200">
                          <a:effectLst/>
                        </a:rPr>
                        <a:t>Your Role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gridSpan="2">
                  <a:txBody>
                    <a:bodyPr/>
                    <a:lstStyle/>
                    <a:p>
                      <a:pPr marL="0" marR="0">
                        <a:lnSpc>
                          <a:spcPct val="107000"/>
                        </a:lnSpc>
                        <a:spcBef>
                          <a:spcPts val="600"/>
                        </a:spcBef>
                        <a:spcAft>
                          <a:spcPts val="1200"/>
                        </a:spcAft>
                      </a:pPr>
                      <a:r>
                        <a:rPr lang="en-US" sz="1200" dirty="0">
                          <a:effectLst/>
                        </a:rPr>
                        <a:t>Physician and designated healthcare team members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hMerge="1">
                  <a:txBody>
                    <a:bodyPr/>
                    <a:lstStyle/>
                    <a:p>
                      <a:endParaRPr lang="en-US"/>
                    </a:p>
                  </a:txBody>
                  <a:tcPr/>
                </a:tc>
                <a:extLst>
                  <a:ext uri="{0D108BD9-81ED-4DB2-BD59-A6C34878D82A}">
                    <a16:rowId xmlns:a16="http://schemas.microsoft.com/office/drawing/2014/main" val="10004"/>
                  </a:ext>
                </a:extLst>
              </a:tr>
              <a:tr h="0">
                <a:tc>
                  <a:txBody>
                    <a:bodyPr/>
                    <a:lstStyle/>
                    <a:p>
                      <a:pPr marL="0" marR="0">
                        <a:lnSpc>
                          <a:spcPct val="107000"/>
                        </a:lnSpc>
                        <a:spcBef>
                          <a:spcPts val="600"/>
                        </a:spcBef>
                        <a:spcAft>
                          <a:spcPts val="1200"/>
                        </a:spcAft>
                      </a:pPr>
                      <a:r>
                        <a:rPr lang="en-US" sz="1200" dirty="0">
                          <a:effectLst/>
                        </a:rPr>
                        <a:t>Your Tasks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gridSpan="2">
                  <a:txBody>
                    <a:bodyPr/>
                    <a:lstStyle/>
                    <a:p>
                      <a:pPr marL="0" marR="0">
                        <a:lnSpc>
                          <a:spcPct val="107000"/>
                        </a:lnSpc>
                        <a:spcBef>
                          <a:spcPts val="600"/>
                        </a:spcBef>
                        <a:spcAft>
                          <a:spcPts val="1200"/>
                        </a:spcAft>
                      </a:pPr>
                      <a:r>
                        <a:rPr lang="en-US" sz="1200" dirty="0">
                          <a:effectLst/>
                        </a:rPr>
                        <a:t>Develop a disclosure plan and communicate to the parents in an empathetic manner about what occurred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0" marR="38110" marT="0" marB="0"/>
                </a:tc>
                <a:tc h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0242" name="Picture 2" descr="Image result for images of a sad child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351" y="19050"/>
            <a:ext cx="1715149" cy="114141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26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74" y="1070285"/>
            <a:ext cx="3532909" cy="1143000"/>
          </a:xfrm>
        </p:spPr>
        <p:txBody>
          <a:bodyPr>
            <a:normAutofit fontScale="90000"/>
          </a:bodyPr>
          <a:lstStyle/>
          <a:p>
            <a:r>
              <a:rPr lang="en-US" dirty="0"/>
              <a:t>Learner </a:t>
            </a:r>
            <a:br>
              <a:rPr lang="en-US" dirty="0"/>
            </a:br>
            <a:r>
              <a:rPr lang="en-US" dirty="0"/>
              <a:t>Evaluation</a:t>
            </a:r>
          </a:p>
        </p:txBody>
      </p:sp>
      <p:pic>
        <p:nvPicPr>
          <p:cNvPr id="4" name="Picture 3"/>
          <p:cNvPicPr>
            <a:picLocks noChangeAspect="1"/>
          </p:cNvPicPr>
          <p:nvPr/>
        </p:nvPicPr>
        <p:blipFill>
          <a:blip r:embed="rId2"/>
          <a:stretch>
            <a:fillRect/>
          </a:stretch>
        </p:blipFill>
        <p:spPr>
          <a:xfrm>
            <a:off x="4392066" y="681368"/>
            <a:ext cx="3827462" cy="5133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9123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275" y="719137"/>
            <a:ext cx="8553450" cy="5419725"/>
          </a:xfrm>
          <a:prstGeom prst="rect">
            <a:avLst/>
          </a:prstGeom>
        </p:spPr>
      </p:pic>
    </p:spTree>
    <p:extLst>
      <p:ext uri="{BB962C8B-B14F-4D97-AF65-F5344CB8AC3E}">
        <p14:creationId xmlns:p14="http://schemas.microsoft.com/office/powerpoint/2010/main" val="18455098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562" y="847725"/>
            <a:ext cx="8524875" cy="5162550"/>
          </a:xfrm>
          <a:prstGeom prst="rect">
            <a:avLst/>
          </a:prstGeom>
        </p:spPr>
      </p:pic>
    </p:spTree>
    <p:extLst>
      <p:ext uri="{BB962C8B-B14F-4D97-AF65-F5344CB8AC3E}">
        <p14:creationId xmlns:p14="http://schemas.microsoft.com/office/powerpoint/2010/main" val="1107774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Disclosure Training slides</a:t>
            </a:r>
          </a:p>
        </p:txBody>
      </p:sp>
      <p:sp>
        <p:nvSpPr>
          <p:cNvPr id="3" name="Text Placeholder 2"/>
          <p:cNvSpPr>
            <a:spLocks noGrp="1"/>
          </p:cNvSpPr>
          <p:nvPr>
            <p:ph type="body" idx="1"/>
          </p:nvPr>
        </p:nvSpPr>
        <p:spPr/>
        <p:txBody>
          <a:bodyPr>
            <a:normAutofit/>
          </a:bodyPr>
          <a:lstStyle/>
          <a:p>
            <a:r>
              <a:rPr lang="en-US" sz="2800" dirty="0">
                <a:solidFill>
                  <a:schemeClr val="tx2"/>
                </a:solidFill>
              </a:rPr>
              <a:t>Closing Comments .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647352"/>
            <a:ext cx="3232988" cy="2556316"/>
          </a:xfrm>
          <a:prstGeom prst="rect">
            <a:avLst/>
          </a:prstGeom>
          <a:ln w="12700">
            <a:solidFill>
              <a:schemeClr val="tx1"/>
            </a:solidFill>
          </a:ln>
        </p:spPr>
      </p:pic>
    </p:spTree>
    <p:extLst>
      <p:ext uri="{BB962C8B-B14F-4D97-AF65-F5344CB8AC3E}">
        <p14:creationId xmlns:p14="http://schemas.microsoft.com/office/powerpoint/2010/main" val="391255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a:t>
            </a:r>
            <a:r>
              <a:rPr lang="en-US" b="1" dirty="0"/>
              <a:t>“WHYs” </a:t>
            </a:r>
            <a:r>
              <a:rPr lang="en-US" dirty="0"/>
              <a:t>of Disclosure Training</a:t>
            </a:r>
            <a:endParaRPr lang="en-US" i="1" u="sng" dirty="0"/>
          </a:p>
        </p:txBody>
      </p:sp>
      <p:sp>
        <p:nvSpPr>
          <p:cNvPr id="5" name="Content Placeholder 4"/>
          <p:cNvSpPr>
            <a:spLocks noGrp="1"/>
          </p:cNvSpPr>
          <p:nvPr>
            <p:ph idx="1"/>
          </p:nvPr>
        </p:nvSpPr>
        <p:spPr/>
        <p:txBody>
          <a:bodyPr>
            <a:normAutofit/>
          </a:bodyPr>
          <a:lstStyle/>
          <a:p>
            <a:r>
              <a:rPr lang="en-US" dirty="0"/>
              <a:t>Clinicians are required to do this; yet, are not trained</a:t>
            </a:r>
          </a:p>
          <a:p>
            <a:r>
              <a:rPr lang="en-US" dirty="0"/>
              <a:t>This forces clinicians to essentially learn and practice disclosure in front distressed families</a:t>
            </a:r>
          </a:p>
          <a:p>
            <a:r>
              <a:rPr lang="en-US" dirty="0"/>
              <a:t>Clinicians sometimes aren’t sure what is ok or not ok to say</a:t>
            </a:r>
          </a:p>
          <a:p>
            <a:r>
              <a:rPr lang="en-US" dirty="0"/>
              <a:t>To learn how to show and express empathy</a:t>
            </a:r>
          </a:p>
        </p:txBody>
      </p:sp>
    </p:spTree>
    <p:extLst>
      <p:ext uri="{BB962C8B-B14F-4D97-AF65-F5344CB8AC3E}">
        <p14:creationId xmlns:p14="http://schemas.microsoft.com/office/powerpoint/2010/main" val="28807846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438400"/>
            <a:ext cx="6934200" cy="1569660"/>
          </a:xfrm>
          <a:prstGeom prst="rect">
            <a:avLst/>
          </a:prstGeom>
          <a:noFill/>
        </p:spPr>
        <p:txBody>
          <a:bodyPr wrap="square" rtlCol="0">
            <a:spAutoFit/>
          </a:bodyPr>
          <a:lstStyle/>
          <a:p>
            <a:pPr algn="ctr"/>
            <a:r>
              <a:rPr lang="en-US" sz="3200" i="1" dirty="0"/>
              <a:t>Disclosure is NOT an event . . .   </a:t>
            </a:r>
          </a:p>
          <a:p>
            <a:pPr algn="ctr"/>
            <a:endParaRPr lang="en-US" sz="3200" i="1" dirty="0"/>
          </a:p>
          <a:p>
            <a:pPr algn="ctr"/>
            <a:r>
              <a:rPr lang="en-US" sz="3200" i="1" dirty="0"/>
              <a:t>It is a </a:t>
            </a:r>
            <a:r>
              <a:rPr lang="en-US" sz="3200" b="1" i="1" u="sng" dirty="0">
                <a:solidFill>
                  <a:schemeClr val="tx2"/>
                </a:solidFill>
              </a:rPr>
              <a:t>PROCESS</a:t>
            </a:r>
            <a:endParaRPr lang="en-US" sz="3200" i="1" dirty="0">
              <a:solidFill>
                <a:schemeClr val="tx2"/>
              </a:solidFill>
            </a:endParaRPr>
          </a:p>
        </p:txBody>
      </p:sp>
      <p:sp>
        <p:nvSpPr>
          <p:cNvPr id="5" name="Title 1"/>
          <p:cNvSpPr>
            <a:spLocks noGrp="1"/>
          </p:cNvSpPr>
          <p:nvPr>
            <p:ph type="title"/>
          </p:nvPr>
        </p:nvSpPr>
        <p:spPr>
          <a:xfrm>
            <a:off x="457200" y="655638"/>
            <a:ext cx="8229600" cy="1143000"/>
          </a:xfrm>
        </p:spPr>
        <p:txBody>
          <a:bodyPr>
            <a:normAutofit/>
          </a:bodyPr>
          <a:lstStyle/>
          <a:p>
            <a:r>
              <a:rPr lang="en-US" dirty="0"/>
              <a:t>Disclosure</a:t>
            </a:r>
          </a:p>
        </p:txBody>
      </p:sp>
    </p:spTree>
    <p:extLst>
      <p:ext uri="{BB962C8B-B14F-4D97-AF65-F5344CB8AC3E}">
        <p14:creationId xmlns:p14="http://schemas.microsoft.com/office/powerpoint/2010/main" val="2975503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Disclosure</a:t>
            </a:r>
          </a:p>
        </p:txBody>
      </p:sp>
      <p:sp>
        <p:nvSpPr>
          <p:cNvPr id="4" name="Content Placeholder 3"/>
          <p:cNvSpPr>
            <a:spLocks noGrp="1"/>
          </p:cNvSpPr>
          <p:nvPr>
            <p:ph idx="1"/>
          </p:nvPr>
        </p:nvSpPr>
        <p:spPr/>
        <p:txBody>
          <a:bodyPr>
            <a:normAutofit/>
          </a:bodyPr>
          <a:lstStyle/>
          <a:p>
            <a:pPr marL="0" indent="0">
              <a:buNone/>
            </a:pPr>
            <a:r>
              <a:rPr lang="en-US" dirty="0"/>
              <a:t>To health care providers . . .</a:t>
            </a:r>
          </a:p>
          <a:p>
            <a:endParaRPr lang="en-US" dirty="0"/>
          </a:p>
          <a:p>
            <a:pPr marL="0" indent="0" algn="ctr">
              <a:buNone/>
            </a:pPr>
            <a:r>
              <a:rPr lang="en-US" i="1" dirty="0"/>
              <a:t>“We know you make mistakes, we all do.  However, no matter how difficult, no matter the hurdles – </a:t>
            </a:r>
            <a:r>
              <a:rPr lang="en-US" sz="3600" b="1" i="1" dirty="0">
                <a:solidFill>
                  <a:schemeClr val="tx2"/>
                </a:solidFill>
              </a:rPr>
              <a:t>continue the conversations</a:t>
            </a:r>
            <a:r>
              <a:rPr lang="en-US" i="1" dirty="0"/>
              <a:t>.”</a:t>
            </a:r>
          </a:p>
          <a:p>
            <a:pPr marL="0" indent="0">
              <a:buNone/>
            </a:pPr>
            <a:endParaRPr lang="en-US" sz="4800" dirty="0"/>
          </a:p>
          <a:p>
            <a:pPr marL="0" indent="0" algn="r">
              <a:buNone/>
            </a:pPr>
            <a:r>
              <a:rPr lang="en-US" sz="1600" dirty="0"/>
              <a:t>A father’s perspective after the loss of </a:t>
            </a:r>
          </a:p>
          <a:p>
            <a:pPr marL="0" indent="0" algn="r">
              <a:buNone/>
            </a:pPr>
            <a:r>
              <a:rPr lang="en-US" sz="1600" dirty="0"/>
              <a:t>his son due to a medical event</a:t>
            </a:r>
          </a:p>
          <a:p>
            <a:endParaRPr lang="en-US" dirty="0"/>
          </a:p>
        </p:txBody>
      </p:sp>
    </p:spTree>
    <p:extLst>
      <p:ext uri="{BB962C8B-B14F-4D97-AF65-F5344CB8AC3E}">
        <p14:creationId xmlns:p14="http://schemas.microsoft.com/office/powerpoint/2010/main" val="2491624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Disclosure</a:t>
            </a:r>
          </a:p>
        </p:txBody>
      </p:sp>
      <p:sp>
        <p:nvSpPr>
          <p:cNvPr id="3" name="TextBox 2"/>
          <p:cNvSpPr txBox="1"/>
          <p:nvPr/>
        </p:nvSpPr>
        <p:spPr>
          <a:xfrm>
            <a:off x="1371600" y="2209799"/>
            <a:ext cx="6629400" cy="954107"/>
          </a:xfrm>
          <a:prstGeom prst="rect">
            <a:avLst/>
          </a:prstGeom>
          <a:noFill/>
        </p:spPr>
        <p:txBody>
          <a:bodyPr wrap="square" rtlCol="0">
            <a:spAutoFit/>
          </a:bodyPr>
          <a:lstStyle/>
          <a:p>
            <a:pPr algn="ctr"/>
            <a:r>
              <a:rPr lang="en-US" sz="2800" i="1" dirty="0"/>
              <a:t>“You cannot undo some things, but you can make sure you do the next things right.”</a:t>
            </a:r>
            <a:r>
              <a:rPr lang="en-US" sz="2000" i="1" baseline="30000" dirty="0"/>
              <a:t>1</a:t>
            </a:r>
            <a:endParaRPr lang="en-US" sz="2800" i="1" baseline="30000" dirty="0"/>
          </a:p>
        </p:txBody>
      </p:sp>
      <p:sp>
        <p:nvSpPr>
          <p:cNvPr id="4" name="TextBox 3"/>
          <p:cNvSpPr txBox="1"/>
          <p:nvPr/>
        </p:nvSpPr>
        <p:spPr>
          <a:xfrm>
            <a:off x="1409700" y="3953066"/>
            <a:ext cx="6553200" cy="523220"/>
          </a:xfrm>
          <a:prstGeom prst="rect">
            <a:avLst/>
          </a:prstGeom>
          <a:noFill/>
        </p:spPr>
        <p:txBody>
          <a:bodyPr wrap="square" rtlCol="0">
            <a:spAutoFit/>
          </a:bodyPr>
          <a:lstStyle/>
          <a:p>
            <a:pPr algn="ctr"/>
            <a:r>
              <a:rPr lang="en-US" sz="2800" dirty="0">
                <a:solidFill>
                  <a:schemeClr val="tx2"/>
                </a:solidFill>
              </a:rPr>
              <a:t>Disclosure is </a:t>
            </a:r>
            <a:r>
              <a:rPr lang="en-US" sz="2800" b="1" i="1" u="sng" dirty="0">
                <a:solidFill>
                  <a:schemeClr val="tx2"/>
                </a:solidFill>
              </a:rPr>
              <a:t>NEVER WRONG</a:t>
            </a:r>
            <a:r>
              <a:rPr lang="en-US" sz="2800" dirty="0">
                <a:solidFill>
                  <a:schemeClr val="tx2"/>
                </a:solidFill>
              </a:rPr>
              <a:t>.</a:t>
            </a:r>
            <a:r>
              <a:rPr lang="en-US" sz="2000" baseline="30000" dirty="0">
                <a:solidFill>
                  <a:schemeClr val="tx2"/>
                </a:solidFill>
              </a:rPr>
              <a:t>2</a:t>
            </a:r>
          </a:p>
        </p:txBody>
      </p:sp>
      <p:sp>
        <p:nvSpPr>
          <p:cNvPr id="5" name="TextBox 4"/>
          <p:cNvSpPr txBox="1"/>
          <p:nvPr/>
        </p:nvSpPr>
        <p:spPr>
          <a:xfrm>
            <a:off x="457200" y="5586608"/>
            <a:ext cx="7095995" cy="553998"/>
          </a:xfrm>
          <a:prstGeom prst="rect">
            <a:avLst/>
          </a:prstGeom>
          <a:noFill/>
        </p:spPr>
        <p:txBody>
          <a:bodyPr wrap="square" rtlCol="0">
            <a:spAutoFit/>
          </a:bodyPr>
          <a:lstStyle/>
          <a:p>
            <a:r>
              <a:rPr lang="en-US" sz="1000" baseline="30000" dirty="0"/>
              <a:t>1</a:t>
            </a:r>
            <a:r>
              <a:rPr lang="en-US" sz="1000" dirty="0"/>
              <a:t> Apology and Disclosure: A Father’s Perspective – Opportunity, James Padilla, JD</a:t>
            </a:r>
          </a:p>
          <a:p>
            <a:r>
              <a:rPr lang="en-US" sz="1000" baseline="30000" dirty="0"/>
              <a:t>2</a:t>
            </a:r>
            <a:r>
              <a:rPr lang="en-US" sz="1000" dirty="0"/>
              <a:t> Disclosure of Unanticipated Events in 2013, Prologue to the Re-Release of the Three ASHRM Disclosure Monographs, Geri </a:t>
            </a:r>
            <a:r>
              <a:rPr lang="en-US" sz="1000" dirty="0" err="1"/>
              <a:t>Amori</a:t>
            </a:r>
            <a:r>
              <a:rPr lang="en-US" sz="1000" dirty="0"/>
              <a:t>, PhD, ARM, CPHRM, DFASHRM </a:t>
            </a:r>
          </a:p>
        </p:txBody>
      </p:sp>
    </p:spTree>
    <p:extLst>
      <p:ext uri="{BB962C8B-B14F-4D97-AF65-F5344CB8AC3E}">
        <p14:creationId xmlns:p14="http://schemas.microsoft.com/office/powerpoint/2010/main" val="42230784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Disclosure</a:t>
            </a:r>
          </a:p>
        </p:txBody>
      </p:sp>
      <p:sp>
        <p:nvSpPr>
          <p:cNvPr id="5" name="Content Placeholder 4"/>
          <p:cNvSpPr>
            <a:spLocks noGrp="1"/>
          </p:cNvSpPr>
          <p:nvPr>
            <p:ph idx="1"/>
          </p:nvPr>
        </p:nvSpPr>
        <p:spPr/>
        <p:txBody>
          <a:bodyPr>
            <a:normAutofit fontScale="92500" lnSpcReduction="20000"/>
          </a:bodyPr>
          <a:lstStyle/>
          <a:p>
            <a:pPr marL="0" indent="0">
              <a:buNone/>
            </a:pPr>
            <a:r>
              <a:rPr lang="en-US" sz="2400" dirty="0"/>
              <a:t>The </a:t>
            </a:r>
            <a:r>
              <a:rPr lang="en-US" sz="2800" i="1" dirty="0">
                <a:solidFill>
                  <a:schemeClr val="tx2"/>
                </a:solidFill>
              </a:rPr>
              <a:t>true measure</a:t>
            </a:r>
            <a:r>
              <a:rPr lang="en-US" sz="2800" dirty="0">
                <a:solidFill>
                  <a:schemeClr val="tx2"/>
                </a:solidFill>
              </a:rPr>
              <a:t> </a:t>
            </a:r>
            <a:r>
              <a:rPr lang="en-US" sz="2400" dirty="0"/>
              <a:t>of a successful and effective disclosure is </a:t>
            </a:r>
            <a:r>
              <a:rPr lang="en-US" sz="2400" u="sng" dirty="0"/>
              <a:t>NOT</a:t>
            </a:r>
            <a:r>
              <a:rPr lang="en-US" sz="2400" dirty="0"/>
              <a:t> the avoidance of malpractice litigation, but rather . . .</a:t>
            </a:r>
          </a:p>
          <a:p>
            <a:pPr lvl="1"/>
            <a:endParaRPr lang="en-US" sz="2400"/>
          </a:p>
          <a:p>
            <a:pPr lvl="1"/>
            <a:r>
              <a:rPr lang="en-US"/>
              <a:t>The </a:t>
            </a:r>
            <a:r>
              <a:rPr lang="en-US" dirty="0"/>
              <a:t>re-establishment of patient and family trust</a:t>
            </a:r>
          </a:p>
          <a:p>
            <a:pPr lvl="1"/>
            <a:r>
              <a:rPr lang="en-US" dirty="0"/>
              <a:t>The conveyance of ethical behavior (to include a patient-centered care philosophy of openness and transparency)</a:t>
            </a:r>
          </a:p>
          <a:p>
            <a:pPr lvl="1"/>
            <a:r>
              <a:rPr lang="en-US" dirty="0"/>
              <a:t>The fulfillment of the caregiver’s obligation to the patient</a:t>
            </a:r>
          </a:p>
          <a:p>
            <a:pPr lvl="1"/>
            <a:r>
              <a:rPr lang="en-US" dirty="0"/>
              <a:t>Learning from, and not repeating, mistakes</a:t>
            </a:r>
          </a:p>
          <a:p>
            <a:pPr lvl="1"/>
            <a:r>
              <a:rPr lang="en-US" dirty="0"/>
              <a:t>Showing healthcare’s humanism to the community at large</a:t>
            </a:r>
          </a:p>
        </p:txBody>
      </p:sp>
    </p:spTree>
    <p:extLst>
      <p:ext uri="{BB962C8B-B14F-4D97-AF65-F5344CB8AC3E}">
        <p14:creationId xmlns:p14="http://schemas.microsoft.com/office/powerpoint/2010/main" val="4281382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a:t>
            </a:r>
            <a:r>
              <a:rPr lang="en-US" b="1" dirty="0"/>
              <a:t>“WHYs” </a:t>
            </a:r>
            <a:r>
              <a:rPr lang="en-US" dirty="0"/>
              <a:t>of Disclosure Training</a:t>
            </a:r>
            <a:endParaRPr lang="en-US" i="1" u="sng" dirty="0"/>
          </a:p>
        </p:txBody>
      </p:sp>
      <p:sp>
        <p:nvSpPr>
          <p:cNvPr id="5" name="Content Placeholder 4"/>
          <p:cNvSpPr>
            <a:spLocks noGrp="1"/>
          </p:cNvSpPr>
          <p:nvPr>
            <p:ph idx="1"/>
          </p:nvPr>
        </p:nvSpPr>
        <p:spPr/>
        <p:txBody>
          <a:bodyPr>
            <a:normAutofit lnSpcReduction="10000"/>
          </a:bodyPr>
          <a:lstStyle/>
          <a:p>
            <a:r>
              <a:rPr lang="en-US" dirty="0"/>
              <a:t>Can strengthen and mend the trusting relationship with the patient and family</a:t>
            </a:r>
          </a:p>
          <a:p>
            <a:r>
              <a:rPr lang="en-US" dirty="0"/>
              <a:t>Provides transparency for the next steps of care</a:t>
            </a:r>
          </a:p>
          <a:p>
            <a:r>
              <a:rPr lang="en-US" dirty="0"/>
              <a:t>Strengthens partnerships with patient and families on care decisions and improves outcomes</a:t>
            </a:r>
          </a:p>
          <a:p>
            <a:r>
              <a:rPr lang="en-US" dirty="0"/>
              <a:t>Healthcare workers believe that clinicians should disclose to patients</a:t>
            </a:r>
          </a:p>
        </p:txBody>
      </p:sp>
    </p:spTree>
    <p:extLst>
      <p:ext uri="{BB962C8B-B14F-4D97-AF65-F5344CB8AC3E}">
        <p14:creationId xmlns:p14="http://schemas.microsoft.com/office/powerpoint/2010/main" val="296239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3415" y="838200"/>
            <a:ext cx="7620000" cy="4647426"/>
          </a:xfrm>
          <a:prstGeom prst="rect">
            <a:avLst/>
          </a:prstGeom>
          <a:noFill/>
        </p:spPr>
        <p:txBody>
          <a:bodyPr wrap="square" rtlCol="0">
            <a:spAutoFit/>
          </a:bodyPr>
          <a:lstStyle/>
          <a:p>
            <a:pPr algn="ctr"/>
            <a:r>
              <a:rPr lang="en-US" sz="2400" b="1" i="1" dirty="0"/>
              <a:t>“ . . . </a:t>
            </a:r>
            <a:r>
              <a:rPr lang="en-US" sz="2400" i="1" dirty="0"/>
              <a:t>You need to know what to do when medicine, processes and technology fail and you have to deal with an angry and grieving family.  </a:t>
            </a:r>
          </a:p>
          <a:p>
            <a:pPr algn="ctr"/>
            <a:endParaRPr lang="en-US" sz="2400" i="1" dirty="0"/>
          </a:p>
          <a:p>
            <a:pPr algn="ctr"/>
            <a:r>
              <a:rPr lang="en-US" sz="2400" i="1" dirty="0">
                <a:solidFill>
                  <a:schemeClr val="tx2"/>
                </a:solidFill>
              </a:rPr>
              <a:t>Running away is unacceptable.</a:t>
            </a:r>
          </a:p>
          <a:p>
            <a:pPr algn="ctr"/>
            <a:endParaRPr lang="en-US" sz="2400" i="1" dirty="0"/>
          </a:p>
          <a:p>
            <a:pPr algn="ctr"/>
            <a:r>
              <a:rPr lang="en-US" sz="2400" i="1" dirty="0"/>
              <a:t>Saying things in the wrong context is unacceptable.  </a:t>
            </a:r>
          </a:p>
          <a:p>
            <a:pPr algn="ctr"/>
            <a:endParaRPr lang="en-US" sz="2400" i="1" dirty="0"/>
          </a:p>
          <a:p>
            <a:pPr algn="ctr"/>
            <a:r>
              <a:rPr lang="en-US" sz="2400" i="1" dirty="0">
                <a:solidFill>
                  <a:schemeClr val="tx2"/>
                </a:solidFill>
              </a:rPr>
              <a:t>You need to know what to say and how to say it.</a:t>
            </a:r>
          </a:p>
          <a:p>
            <a:pPr algn="ctr"/>
            <a:endParaRPr lang="en-US" sz="2400" i="1" dirty="0"/>
          </a:p>
          <a:p>
            <a:pPr algn="ctr"/>
            <a:r>
              <a:rPr lang="en-US" sz="2400" i="1" dirty="0"/>
              <a:t>You need to know how to stay connected with your patients and families after an adverse event.”</a:t>
            </a:r>
          </a:p>
        </p:txBody>
      </p:sp>
      <p:sp>
        <p:nvSpPr>
          <p:cNvPr id="4" name="TextBox 3"/>
          <p:cNvSpPr txBox="1"/>
          <p:nvPr/>
        </p:nvSpPr>
        <p:spPr>
          <a:xfrm>
            <a:off x="2233115" y="5792866"/>
            <a:ext cx="4800600" cy="369332"/>
          </a:xfrm>
          <a:prstGeom prst="rect">
            <a:avLst/>
          </a:prstGeom>
          <a:noFill/>
        </p:spPr>
        <p:txBody>
          <a:bodyPr wrap="square" rtlCol="0">
            <a:spAutoFit/>
          </a:bodyPr>
          <a:lstStyle/>
          <a:p>
            <a:pPr marL="36576" indent="0">
              <a:buNone/>
            </a:pPr>
            <a:r>
              <a:rPr lang="en-US" dirty="0">
                <a:solidFill>
                  <a:schemeClr val="tx2"/>
                </a:solidFill>
              </a:rPr>
              <a:t>Doug Wojcieszak; Founder:   Sorry Works!</a:t>
            </a:r>
          </a:p>
        </p:txBody>
      </p:sp>
    </p:spTree>
    <p:extLst>
      <p:ext uri="{BB962C8B-B14F-4D97-AF65-F5344CB8AC3E}">
        <p14:creationId xmlns:p14="http://schemas.microsoft.com/office/powerpoint/2010/main" val="3345476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060A2055D4F040B19ED94710ACAF30" ma:contentTypeVersion="2" ma:contentTypeDescription="Create a new document." ma:contentTypeScope="" ma:versionID="4d71b2ccd0bfe552ded466b7882e43a6">
  <xsd:schema xmlns:xsd="http://www.w3.org/2001/XMLSchema" xmlns:xs="http://www.w3.org/2001/XMLSchema" xmlns:p="http://schemas.microsoft.com/office/2006/metadata/properties" targetNamespace="http://schemas.microsoft.com/office/2006/metadata/properties" ma:root="true" ma:fieldsID="cec94f14ed2534e39ead72e117bdf75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15DD08-6FB4-4801-AC2E-76E299B18998}"/>
</file>

<file path=customXml/itemProps2.xml><?xml version="1.0" encoding="utf-8"?>
<ds:datastoreItem xmlns:ds="http://schemas.openxmlformats.org/officeDocument/2006/customXml" ds:itemID="{9A916995-4B91-4C88-869D-5C621627E95E}"/>
</file>

<file path=customXml/itemProps3.xml><?xml version="1.0" encoding="utf-8"?>
<ds:datastoreItem xmlns:ds="http://schemas.openxmlformats.org/officeDocument/2006/customXml" ds:itemID="{F2D60383-D282-47E5-80DD-6A968FB3C92D}"/>
</file>

<file path=docProps/app.xml><?xml version="1.0" encoding="utf-8"?>
<Properties xmlns="http://schemas.openxmlformats.org/officeDocument/2006/extended-properties" xmlns:vt="http://schemas.openxmlformats.org/officeDocument/2006/docPropsVTypes">
  <TotalTime>1046</TotalTime>
  <Words>5633</Words>
  <Application>Microsoft Office PowerPoint</Application>
  <PresentationFormat>On-screen Show (4:3)</PresentationFormat>
  <Paragraphs>654</Paragraphs>
  <Slides>73</Slides>
  <Notes>30</Notes>
  <HiddenSlides>7</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73</vt:i4>
      </vt:variant>
    </vt:vector>
  </HeadingPairs>
  <TitlesOfParts>
    <vt:vector size="81" baseType="lpstr">
      <vt:lpstr>Arial</vt:lpstr>
      <vt:lpstr>Calibri</vt:lpstr>
      <vt:lpstr>Franklin Gothic Book</vt:lpstr>
      <vt:lpstr>Segoe UI</vt:lpstr>
      <vt:lpstr>Symbol</vt:lpstr>
      <vt:lpstr>Times New Roman</vt:lpstr>
      <vt:lpstr>Office Theme</vt:lpstr>
      <vt:lpstr>Custom Design</vt:lpstr>
      <vt:lpstr>Disclosure</vt:lpstr>
      <vt:lpstr>Individual Hospital Responsibility</vt:lpstr>
      <vt:lpstr>Learning Objectives</vt:lpstr>
      <vt:lpstr>Workshop Agenda (Full)</vt:lpstr>
      <vt:lpstr>Background</vt:lpstr>
      <vt:lpstr>PowerPoint Presentation</vt:lpstr>
      <vt:lpstr>The “WHYs” of Disclosure Training</vt:lpstr>
      <vt:lpstr>The “WHYs” of Disclosure Training</vt:lpstr>
      <vt:lpstr>PowerPoint Presentation</vt:lpstr>
      <vt:lpstr>Following an Event, Patients and Families Want . . .</vt:lpstr>
      <vt:lpstr>Following an Event, Patients and Families Want . . .</vt:lpstr>
      <vt:lpstr>Disclosure Process Map</vt:lpstr>
      <vt:lpstr>Disclosure Training Outline</vt:lpstr>
      <vt:lpstr>Disclosure HUDDLE</vt:lpstr>
      <vt:lpstr>Disclosure HUDDLE</vt:lpstr>
      <vt:lpstr>Disclosure HUDDLE</vt:lpstr>
      <vt:lpstr>Disclosure HUDDLE</vt:lpstr>
      <vt:lpstr>Disclosure HUDDLE </vt:lpstr>
      <vt:lpstr>Disclosure HUDDLE </vt:lpstr>
      <vt:lpstr>Disclosure HUDDLE</vt:lpstr>
      <vt:lpstr>Disclosure HUDDLE  </vt:lpstr>
      <vt:lpstr>Disclosure HUDDLE</vt:lpstr>
      <vt:lpstr>PowerPoint Presentation</vt:lpstr>
      <vt:lpstr>Complete: Disclosure Worksheet</vt:lpstr>
      <vt:lpstr>PowerPoint Presentation</vt:lpstr>
      <vt:lpstr>PowerPoint Presentation</vt:lpstr>
      <vt:lpstr>PowerPoint Presentation</vt:lpstr>
      <vt:lpstr>PowerPoint Presentation</vt:lpstr>
      <vt:lpstr>TIPS for a Respectful Disclosure</vt:lpstr>
      <vt:lpstr>Disclosure TIPS</vt:lpstr>
      <vt:lpstr>Disclosure TIPS</vt:lpstr>
      <vt:lpstr>Disclosure TIPS</vt:lpstr>
      <vt:lpstr>Disclosure TIPS</vt:lpstr>
      <vt:lpstr>Disclosure TIPS</vt:lpstr>
      <vt:lpstr>Disclosure TIPS</vt:lpstr>
      <vt:lpstr>Disclosure TIPS</vt:lpstr>
      <vt:lpstr>Disclosure TIPS – Examples of Responses</vt:lpstr>
      <vt:lpstr>Disclosure TIPS – Examples of Responses</vt:lpstr>
      <vt:lpstr>Disclosure TIPS – Examples of Responses</vt:lpstr>
      <vt:lpstr>Disclosure TIPS</vt:lpstr>
      <vt:lpstr>Disclosure CONVERSATION</vt:lpstr>
      <vt:lpstr>Disclosure CONVERSATION</vt:lpstr>
      <vt:lpstr>Disclosure CONVERSATION</vt:lpstr>
      <vt:lpstr>Disclosure CONVERSATION</vt:lpstr>
      <vt:lpstr>Disclosure CONVERSATION</vt:lpstr>
      <vt:lpstr>Disclosure CONVERSATION</vt:lpstr>
      <vt:lpstr>Disclosure CONVERSATION</vt:lpstr>
      <vt:lpstr>Post Disclosure Debriefing</vt:lpstr>
      <vt:lpstr>Post Disclosure DEBRIEFING</vt:lpstr>
      <vt:lpstr>Confirm next steps and prepare documentation</vt:lpstr>
      <vt:lpstr>Evaluate the disclosure process to make system improvements</vt:lpstr>
      <vt:lpstr>Complete: Post Disclosure Debriefing</vt:lpstr>
      <vt:lpstr>PowerPoint Presentation</vt:lpstr>
      <vt:lpstr>PowerPoint Presentation</vt:lpstr>
      <vt:lpstr>Medical Record Documentation</vt:lpstr>
      <vt:lpstr>Medical Record DOCUMENTATION</vt:lpstr>
      <vt:lpstr>Complete: Medical Record Documentation</vt:lpstr>
      <vt:lpstr>PowerPoint Presentation</vt:lpstr>
      <vt:lpstr>Simulation Role Play</vt:lpstr>
      <vt:lpstr>Simulation Ground Rules</vt:lpstr>
      <vt:lpstr>Simulations</vt:lpstr>
      <vt:lpstr>Simulation Case #1:  Retained Guidewire</vt:lpstr>
      <vt:lpstr>Simulation Case #2: Weight/Med Dosing Error</vt:lpstr>
      <vt:lpstr>Simulation Case #3: Wrong Patient Scheduled </vt:lpstr>
      <vt:lpstr>Simulation Case #4: PIVIE</vt:lpstr>
      <vt:lpstr>Learner  Evaluation</vt:lpstr>
      <vt:lpstr>PowerPoint Presentation</vt:lpstr>
      <vt:lpstr>PowerPoint Presentation</vt:lpstr>
      <vt:lpstr>Disclosure Training slides</vt:lpstr>
      <vt:lpstr>Disclosure</vt:lpstr>
      <vt:lpstr>Disclosure</vt:lpstr>
      <vt:lpstr>Disclosure</vt:lpstr>
      <vt:lpstr>Disclosure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Dane Redinger</dc:creator>
  <cp:lastModifiedBy>Stevens, Laurie</cp:lastModifiedBy>
  <cp:revision>143</cp:revision>
  <dcterms:created xsi:type="dcterms:W3CDTF">2013-11-14T00:16:21Z</dcterms:created>
  <dcterms:modified xsi:type="dcterms:W3CDTF">2017-05-15T15:24:15Z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0x010100CE060A2055D4F040B19ED94710ACAF30</vt:lpwstr>
  </property>
</Properties>
</file>